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878" r:id="rId2"/>
    <p:sldId id="760" r:id="rId3"/>
    <p:sldId id="840" r:id="rId4"/>
    <p:sldId id="842" r:id="rId5"/>
    <p:sldId id="870" r:id="rId6"/>
    <p:sldId id="843" r:id="rId7"/>
    <p:sldId id="879" r:id="rId8"/>
    <p:sldId id="880" r:id="rId9"/>
    <p:sldId id="845" r:id="rId10"/>
    <p:sldId id="847" r:id="rId11"/>
    <p:sldId id="860" r:id="rId12"/>
    <p:sldId id="872" r:id="rId13"/>
    <p:sldId id="881" r:id="rId14"/>
    <p:sldId id="861" r:id="rId15"/>
    <p:sldId id="882" r:id="rId16"/>
    <p:sldId id="873" r:id="rId17"/>
    <p:sldId id="883" r:id="rId18"/>
    <p:sldId id="875" r:id="rId19"/>
    <p:sldId id="876" r:id="rId20"/>
    <p:sldId id="864" r:id="rId21"/>
    <p:sldId id="844" r:id="rId22"/>
    <p:sldId id="850" r:id="rId23"/>
    <p:sldId id="851" r:id="rId24"/>
    <p:sldId id="855" r:id="rId25"/>
    <p:sldId id="852" r:id="rId26"/>
    <p:sldId id="854" r:id="rId27"/>
    <p:sldId id="856" r:id="rId28"/>
    <p:sldId id="858" r:id="rId29"/>
    <p:sldId id="859" r:id="rId30"/>
    <p:sldId id="865" r:id="rId31"/>
    <p:sldId id="869" r:id="rId32"/>
    <p:sldId id="867" r:id="rId33"/>
    <p:sldId id="868" r:id="rId34"/>
    <p:sldId id="866" r:id="rId35"/>
    <p:sldId id="874" r:id="rId36"/>
    <p:sldId id="877" r:id="rId37"/>
    <p:sldId id="884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3D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09719-D61E-457A-9568-B68383E774C7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ED1DF-7475-4524-B3FA-552A969B5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225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933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28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922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728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5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91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542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179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961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168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011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864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323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941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526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562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81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6810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8910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50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754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598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416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025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106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8529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27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9506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755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935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443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104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918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48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133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229FD-0763-4E52-8F69-E72F92CFF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1C4EBA-5ABC-4CE6-B090-0CCD562FA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7BD75-D259-47DF-A209-0F0759E6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114EEA-DD5F-46B9-9731-E72717174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E7D6E-9E8A-4E2C-ACBE-E38B3EE2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38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76987-A93C-40D7-A9F7-47EB01B6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7B4DB8-5EAB-4CA8-8B43-74BF8BBD6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4D67ED-9CEE-409A-948A-0BFAF813B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B7D151-6D6E-4FA3-B8F4-90187F82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7DE9FE-C5F1-4F7E-BC3B-212541D2D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77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33CD80-B81C-4E2B-87E9-822DC80CD9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7E7479-30C8-4B47-8E94-712B571A4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8BDEE5-0916-4D3F-A55D-688A21164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D0BB52-90F4-4C77-A850-7E7C12FF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D6CDA5-A79D-43D2-BBD7-A0B8288C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58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0490A-759A-47C0-8DDC-68624DE8C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3B4D11-AC50-4335-BE83-838358687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FF3757-DDB9-4F73-8593-88746658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485F8-F55A-4E37-9CC1-0EB3A26B2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FD4C5-6FEA-4D28-8527-EFB33A75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04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14733-87A3-4F3D-B72C-499B0AEC0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145498-0A18-4429-AA9C-8CD16DCC0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6A58F8-CE07-4EE0-974D-2DF181723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88827-AF7B-4722-BBEF-2B022B37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85FDD-6EA7-4DE9-B67A-2A79869F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515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5EF0A-27EE-4A2B-9538-664DE1D86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CC8307-CD0F-43F1-BE0C-15399BA2D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982665-D501-45E9-A29D-AE6BC55D4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E2D7E2-990C-432B-BE55-951991D9E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B80BE-6E03-4561-8103-531CBB9EA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5F86C0-7D09-4B94-BFDF-1999D3AC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42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03FAC-8A32-476E-84F1-B3E9BB76E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CB78D6-18F4-45F7-9AF7-30AFCE175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B5399B-DADD-4650-94E9-2729113CC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E77D96-2D2C-4F5C-A6A2-B8F8506D1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B8E329-7B53-4D3F-8FB4-EE79B4406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6EBB7E-291F-4201-B4AA-6DC6E9B3F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4C9AE9-3767-49B8-B72C-5C0BAF1DB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C74239-DE36-482B-BD17-FE6C7855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382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EC939-7E27-48E4-A472-A2FE5C3B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557E9C-DC4A-46A0-9F86-872845120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9CA074-8A8C-4091-BB1F-5D875B451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68E1F3-7C02-4473-AD57-EDC3752D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78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4946AB-9407-4C48-93C1-2CB560CFE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2258D0-7AFF-47AF-BAA3-A62C278DF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A43C94-6700-40C9-9BF0-A1D5C473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645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52A91-602D-4CC7-A2CF-0776722F9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E9B4A-97E4-447D-B230-E623A3A4C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ABE949-5ED0-405C-8C86-299ACA1C5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ADA249-32DC-46F1-83DD-D8B18BA7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7EFB7A-435E-4429-9433-3E92EFE6D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99044B-0478-4118-BF83-FA31DD8C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08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5415D-CA8B-42D0-BC1A-BDDAE5B1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C580A7-5681-4D3C-9F88-A12FB2B9C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3967E0-D655-4E74-B262-0D8BA1DB6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2F7ACC-7FB2-401E-9986-8BAAA0D4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BC5B-CDB6-4C1B-84E4-11EC51EF39C6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C7E53-83B4-4590-B360-0759C3A6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D3FF0F-9A6C-42D5-BF52-AA004ECA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425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E3D9D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583A1C-53E7-438C-843C-AAB15264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34C58-E5A3-4523-991F-485A486FE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7560DF-6A1F-4BA1-899F-EA75EA239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ABC5B-CDB6-4C1B-84E4-11EC51EF39C6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7D493E-0D15-4DD2-BB73-595AA260D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85ED50-EA60-45B0-9EA2-107831A19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997A9-76DD-44FB-8883-7AC0BC848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8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developer.twitter.com/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en/docs/tweets/search/guides/standard-operator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nfo.nec.go.kr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ineware.co.kr/products/komoran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oller.m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twitter.com/" TargetMode="External"/><Relationship Id="rId4" Type="http://schemas.openxmlformats.org/officeDocument/2006/relationships/hyperlink" Target="http://info.nec.go.kr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microsoft.com/office/2007/relationships/hdphoto" Target="../media/hdphoto1.wdp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hyperlink" Target="https://www.python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protobuf/releases/download/v2.5.0/protobuf-2.5.0.tar.gz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-eu.apache.org/dist/hadoop/common/hadoop-3.2.0/" TargetMode="External"/><Relationship Id="rId4" Type="http://schemas.openxmlformats.org/officeDocument/2006/relationships/hyperlink" Target="https://hadoop.apache.org/docs/r3.2.0/hadoop-mapreduce-client/hadoop-mapreduce-client-core/dependency-analysis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pache.tt.co.kr/sqoop/1.4.7/sqoop-1.4.7.bin__hadoop-2.6.0.tar.gz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qoop.apache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weetrend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foller.me/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nec.go.k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6EEC282-9289-470B-B4FE-CCE8F0A93531}"/>
              </a:ext>
            </a:extLst>
          </p:cNvPr>
          <p:cNvSpPr/>
          <p:nvPr/>
        </p:nvSpPr>
        <p:spPr>
          <a:xfrm>
            <a:off x="2571750" y="1590675"/>
            <a:ext cx="7048500" cy="1838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3ED9E-4B84-4CD6-B061-4EE76D506D9E}"/>
              </a:ext>
            </a:extLst>
          </p:cNvPr>
          <p:cNvSpPr/>
          <p:nvPr/>
        </p:nvSpPr>
        <p:spPr>
          <a:xfrm>
            <a:off x="2661600" y="1665000"/>
            <a:ext cx="6868800" cy="1764000"/>
          </a:xfrm>
          <a:prstGeom prst="rect">
            <a:avLst/>
          </a:prstGeom>
          <a:solidFill>
            <a:srgbClr val="7A7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</a:p>
          <a:p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Twitter keyword Search API based Tweet Analysis</a:t>
            </a:r>
          </a:p>
          <a:p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(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트위터 키워드 검색 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기반 트윗 분석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0FED5D-F295-4C08-AEC8-94833AEF1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396014"/>
              </p:ext>
            </p:extLst>
          </p:nvPr>
        </p:nvGraphicFramePr>
        <p:xfrm>
          <a:off x="5857719" y="3422170"/>
          <a:ext cx="3672637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55">
                  <a:extLst>
                    <a:ext uri="{9D8B030D-6E8A-4147-A177-3AD203B41FA5}">
                      <a16:colId xmlns:a16="http://schemas.microsoft.com/office/drawing/2014/main" val="3741069749"/>
                    </a:ext>
                  </a:extLst>
                </a:gridCol>
                <a:gridCol w="2724582">
                  <a:extLst>
                    <a:ext uri="{9D8B030D-6E8A-4147-A177-3AD203B41FA5}">
                      <a16:colId xmlns:a16="http://schemas.microsoft.com/office/drawing/2014/main" val="2078644485"/>
                    </a:ext>
                  </a:extLst>
                </a:gridCol>
              </a:tblGrid>
              <a:tr h="292854">
                <a:tc>
                  <a:txBody>
                    <a:bodyPr/>
                    <a:lstStyle/>
                    <a:p>
                      <a:pPr algn="dist"/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과목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산학캡스톤디자인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1(2019-1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학기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45347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담당교수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정 현 </a:t>
                      </a: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숙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교 수 님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03678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팀명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브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이 아 이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(VI)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04614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이 석 준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(20165072)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461037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팀원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이 윤 혁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(20165062)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040217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배 인 규 </a:t>
                      </a:r>
                      <a:r>
                        <a:rPr lang="en-US" altLang="ko-KR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(20165073)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847229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발표자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서 재 </a:t>
                      </a:r>
                      <a:r>
                        <a:rPr lang="ko-KR" altLang="en-US" sz="1400" b="1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익</a:t>
                      </a:r>
                      <a:r>
                        <a:rPr lang="ko-KR" altLang="en-US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</a:t>
                      </a:r>
                      <a:r>
                        <a:rPr lang="en-US" altLang="ko-KR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(20144773)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72193"/>
                  </a:ext>
                </a:extLst>
              </a:tr>
              <a:tr h="29285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발표일자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2019.05.16.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06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709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Implementation(Twitter API Issue)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29847-E268-4ADF-BB50-3923ADBD8563}"/>
              </a:ext>
            </a:extLst>
          </p:cNvPr>
          <p:cNvSpPr txBox="1"/>
          <p:nvPr/>
        </p:nvSpPr>
        <p:spPr>
          <a:xfrm>
            <a:off x="475129" y="1268278"/>
            <a:ext cx="9340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API</a:t>
            </a:r>
            <a:r>
              <a:rPr lang="ko-KR" altLang="en-US" sz="2400" b="1" dirty="0"/>
              <a:t> 발급을 위한 개발자 등록</a:t>
            </a:r>
            <a:endParaRPr lang="en-US" altLang="ko-KR" sz="2400" b="1" dirty="0"/>
          </a:p>
          <a:p>
            <a:r>
              <a:rPr lang="ko-KR" altLang="en-US" sz="1600" dirty="0"/>
              <a:t>트위터 계정에 가입된 상태에서 진행</a:t>
            </a:r>
            <a:r>
              <a:rPr lang="en-US" altLang="ko-KR" sz="1600" dirty="0"/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미 </a:t>
            </a:r>
            <a:r>
              <a:rPr lang="ko-KR" altLang="en-US" sz="1600" dirty="0" err="1">
                <a:solidFill>
                  <a:srgbClr val="FF0000"/>
                </a:solidFill>
              </a:rPr>
              <a:t>진행시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API </a:t>
            </a:r>
            <a:r>
              <a:rPr lang="ko-KR" altLang="en-US" sz="1600" dirty="0">
                <a:solidFill>
                  <a:srgbClr val="FF0000"/>
                </a:solidFill>
              </a:rPr>
              <a:t>발급 불가능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16474AF-2110-4C55-BA6D-7B1AA5635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9" y="2471742"/>
            <a:ext cx="3067050" cy="6286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25CE78-5897-4210-927B-F9E68457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574" y="5673078"/>
            <a:ext cx="4476750" cy="628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0C7CD8-B3F6-4726-A80C-37C7CACB4B26}"/>
              </a:ext>
            </a:extLst>
          </p:cNvPr>
          <p:cNvSpPr txBox="1"/>
          <p:nvPr/>
        </p:nvSpPr>
        <p:spPr>
          <a:xfrm>
            <a:off x="2143125" y="3100392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개발자 등록 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7A711D-8C55-4283-922F-B1E2BE5E14E3}"/>
              </a:ext>
            </a:extLst>
          </p:cNvPr>
          <p:cNvSpPr/>
          <p:nvPr/>
        </p:nvSpPr>
        <p:spPr>
          <a:xfrm>
            <a:off x="10148282" y="6301728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개발자 등록 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14D2B6-5F16-458C-929F-C8C654618E49}"/>
              </a:ext>
            </a:extLst>
          </p:cNvPr>
          <p:cNvSpPr txBox="1"/>
          <p:nvPr/>
        </p:nvSpPr>
        <p:spPr>
          <a:xfrm>
            <a:off x="475129" y="1958881"/>
            <a:ext cx="594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트위터 개발자 사이트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5"/>
              </a:rPr>
              <a:t>https://developer.twitter.com/</a:t>
            </a:r>
            <a:endParaRPr lang="ko-KR" altLang="en-US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78AFAA-BE00-45F7-840B-81FFA9500D5E}"/>
              </a:ext>
            </a:extLst>
          </p:cNvPr>
          <p:cNvSpPr/>
          <p:nvPr/>
        </p:nvSpPr>
        <p:spPr>
          <a:xfrm>
            <a:off x="621506" y="2636044"/>
            <a:ext cx="671513" cy="318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472C36A-EFE1-4406-924F-8930362DD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30" y="3820942"/>
            <a:ext cx="3228038" cy="1314454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AC53DEF6-3661-4B6F-9526-1B5DD4D6EDEB}"/>
              </a:ext>
            </a:extLst>
          </p:cNvPr>
          <p:cNvCxnSpPr>
            <a:cxnSpLocks/>
            <a:stCxn id="17" idx="1"/>
            <a:endCxn id="23" idx="1"/>
          </p:cNvCxnSpPr>
          <p:nvPr/>
        </p:nvCxnSpPr>
        <p:spPr>
          <a:xfrm rot="10800000" flipV="1">
            <a:off x="475131" y="2786067"/>
            <a:ext cx="38099" cy="1692102"/>
          </a:xfrm>
          <a:prstGeom prst="bentConnector3">
            <a:avLst>
              <a:gd name="adj1" fmla="val 70001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8550A68-3253-4CF1-B8E1-A10378854E62}"/>
              </a:ext>
            </a:extLst>
          </p:cNvPr>
          <p:cNvSpPr/>
          <p:nvPr/>
        </p:nvSpPr>
        <p:spPr>
          <a:xfrm>
            <a:off x="475129" y="4966882"/>
            <a:ext cx="615484" cy="168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8246B748-C38D-45B6-A4F3-D02B9DD6F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9294" y="4063201"/>
            <a:ext cx="2813655" cy="2666997"/>
          </a:xfrm>
          <a:prstGeom prst="rect">
            <a:avLst/>
          </a:prstGeom>
        </p:spPr>
      </p:pic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2FE5332-61CA-4B41-BC2D-6528FA71D1E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703168" y="4478169"/>
            <a:ext cx="3687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42CFC87-A348-4C05-A90B-528AFE875EE2}"/>
              </a:ext>
            </a:extLst>
          </p:cNvPr>
          <p:cNvSpPr/>
          <p:nvPr/>
        </p:nvSpPr>
        <p:spPr>
          <a:xfrm>
            <a:off x="6802949" y="4105061"/>
            <a:ext cx="5181180" cy="14781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/>
              <a:t>User profile – </a:t>
            </a:r>
            <a:r>
              <a:rPr lang="ko-KR" altLang="en-US" sz="1600" b="1" dirty="0"/>
              <a:t>핸드폰 번호와 이메일 주소 업데이트</a:t>
            </a:r>
            <a:endParaRPr lang="en-US" altLang="ko-KR" sz="1600" b="1" dirty="0"/>
          </a:p>
          <a:p>
            <a:r>
              <a:rPr lang="en-US" altLang="ko-KR" sz="1600" b="1" dirty="0"/>
              <a:t>Account details – </a:t>
            </a:r>
            <a:r>
              <a:rPr lang="ko-KR" altLang="en-US" sz="1600" b="1" dirty="0"/>
              <a:t>계정 정보 선택 입력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단체 </a:t>
            </a:r>
            <a:r>
              <a:rPr lang="en-US" altLang="ko-KR" sz="1600" b="1" dirty="0"/>
              <a:t>or </a:t>
            </a:r>
            <a:r>
              <a:rPr lang="ko-KR" altLang="en-US" sz="1600" b="1" dirty="0"/>
              <a:t>개인</a:t>
            </a:r>
            <a:endParaRPr lang="en-US" altLang="ko-KR" sz="1600" b="1" dirty="0"/>
          </a:p>
          <a:p>
            <a:r>
              <a:rPr lang="en-US" altLang="ko-KR" sz="1600" b="1" dirty="0"/>
              <a:t>Use case details – </a:t>
            </a:r>
            <a:r>
              <a:rPr lang="ko-KR" altLang="en-US" sz="1600" b="1" dirty="0"/>
              <a:t>개발자 계정 목적과 용도 입력</a:t>
            </a:r>
            <a:endParaRPr lang="en-US" altLang="ko-KR" sz="1600" b="1" dirty="0"/>
          </a:p>
          <a:p>
            <a:r>
              <a:rPr lang="en-US" altLang="ko-KR" sz="1600" b="1" dirty="0"/>
              <a:t>Terms of service – </a:t>
            </a:r>
            <a:r>
              <a:rPr lang="ko-KR" altLang="en-US" sz="1600" b="1" dirty="0"/>
              <a:t>트위터 개발자 정책 동의</a:t>
            </a:r>
            <a:endParaRPr lang="en-US" altLang="ko-KR" sz="1600" b="1" dirty="0"/>
          </a:p>
          <a:p>
            <a:r>
              <a:rPr lang="en-US" altLang="ko-KR" sz="1600" b="1" dirty="0"/>
              <a:t>Email verification – </a:t>
            </a:r>
            <a:r>
              <a:rPr lang="ko-KR" altLang="en-US" sz="1600" b="1" dirty="0"/>
              <a:t>이메일 확인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858883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Implementation(Twitter API Issue)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6A6FCC-C08E-4D35-9AE5-865803155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29" y="2004418"/>
            <a:ext cx="2138474" cy="24782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81207E-18EC-44E0-96A5-09D69CD2369F}"/>
              </a:ext>
            </a:extLst>
          </p:cNvPr>
          <p:cNvSpPr txBox="1"/>
          <p:nvPr/>
        </p:nvSpPr>
        <p:spPr>
          <a:xfrm>
            <a:off x="475129" y="1268278"/>
            <a:ext cx="3550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API</a:t>
            </a:r>
            <a:r>
              <a:rPr lang="ko-KR" altLang="en-US" sz="2400" b="1" dirty="0"/>
              <a:t> 발급</a:t>
            </a:r>
            <a:endParaRPr lang="en-US" altLang="ko-KR" sz="2400" b="1" dirty="0"/>
          </a:p>
          <a:p>
            <a:r>
              <a:rPr lang="ko-KR" altLang="en-US" sz="1600" dirty="0"/>
              <a:t>개발자 등록이 완료된 상태에서 진행</a:t>
            </a:r>
            <a:endParaRPr lang="en-US" altLang="ko-KR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40E7E7-516E-4B32-9D4E-6355FB595A16}"/>
              </a:ext>
            </a:extLst>
          </p:cNvPr>
          <p:cNvSpPr/>
          <p:nvPr/>
        </p:nvSpPr>
        <p:spPr>
          <a:xfrm>
            <a:off x="1328738" y="3243555"/>
            <a:ext cx="292893" cy="321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7C1D3A-C4DD-4F18-B826-95BDB305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110" y="2004418"/>
            <a:ext cx="2157981" cy="70408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AEA1A27-8881-4913-9151-754471D09AAF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 flipV="1">
            <a:off x="2613603" y="2356462"/>
            <a:ext cx="333507" cy="8870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9200FD-B7EB-4540-9ED6-5B771D6FCC48}"/>
              </a:ext>
            </a:extLst>
          </p:cNvPr>
          <p:cNvSpPr/>
          <p:nvPr/>
        </p:nvSpPr>
        <p:spPr>
          <a:xfrm>
            <a:off x="3663240" y="2387035"/>
            <a:ext cx="874434" cy="257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51A24B-45DB-4000-9CC9-7F466CC30B59}"/>
              </a:ext>
            </a:extLst>
          </p:cNvPr>
          <p:cNvSpPr/>
          <p:nvPr/>
        </p:nvSpPr>
        <p:spPr>
          <a:xfrm>
            <a:off x="5561351" y="1783831"/>
            <a:ext cx="6304418" cy="15451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/>
              <a:t>필수 작성</a:t>
            </a:r>
            <a:endParaRPr lang="en-US" altLang="ko-KR" b="1" dirty="0"/>
          </a:p>
          <a:p>
            <a:r>
              <a:rPr lang="en-US" altLang="ko-KR" dirty="0"/>
              <a:t>App</a:t>
            </a:r>
            <a:r>
              <a:rPr lang="ko-KR" altLang="en-US" dirty="0"/>
              <a:t> </a:t>
            </a:r>
            <a:r>
              <a:rPr lang="en-US" altLang="ko-KR" dirty="0"/>
              <a:t>name : </a:t>
            </a:r>
            <a:r>
              <a:rPr lang="ko-KR" altLang="en-US" dirty="0"/>
              <a:t>앱 이름</a:t>
            </a:r>
            <a:r>
              <a:rPr lang="en-US" altLang="ko-KR" sz="1400" dirty="0"/>
              <a:t>(~32</a:t>
            </a:r>
            <a:r>
              <a:rPr lang="ko-KR" altLang="en-US" sz="1400" dirty="0"/>
              <a:t>자</a:t>
            </a:r>
            <a:r>
              <a:rPr lang="en-US" altLang="ko-KR" sz="1400" dirty="0"/>
              <a:t>)</a:t>
            </a:r>
          </a:p>
          <a:p>
            <a:r>
              <a:rPr lang="en-US" altLang="ko-KR" dirty="0"/>
              <a:t>Application description : </a:t>
            </a:r>
            <a:r>
              <a:rPr lang="ko-KR" altLang="en-US" dirty="0"/>
              <a:t>앱에 대한 설명</a:t>
            </a:r>
            <a:r>
              <a:rPr lang="en-US" altLang="ko-KR" sz="1400" dirty="0"/>
              <a:t>(10~200</a:t>
            </a:r>
            <a:r>
              <a:rPr lang="ko-KR" altLang="en-US" sz="1400" dirty="0"/>
              <a:t>자</a:t>
            </a:r>
            <a:r>
              <a:rPr lang="en-US" altLang="ko-KR" sz="1400" dirty="0"/>
              <a:t>)</a:t>
            </a:r>
          </a:p>
          <a:p>
            <a:r>
              <a:rPr lang="en-US" altLang="ko-KR" dirty="0"/>
              <a:t>Website URL : </a:t>
            </a:r>
            <a:r>
              <a:rPr lang="ko-KR" altLang="en-US" dirty="0"/>
              <a:t>웹 사이트 </a:t>
            </a:r>
            <a:r>
              <a:rPr lang="en-US" altLang="ko-KR" sz="1400" dirty="0"/>
              <a:t>(</a:t>
            </a:r>
            <a:r>
              <a:rPr lang="ko-KR" altLang="en-US" sz="1400" dirty="0"/>
              <a:t>작성한 트윗의 출처 표시 기능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endParaRPr lang="en-US" altLang="ko-KR" dirty="0"/>
          </a:p>
          <a:p>
            <a:r>
              <a:rPr lang="en-US" altLang="ko-KR" dirty="0"/>
              <a:t>Tell us how app will be used : </a:t>
            </a:r>
            <a:r>
              <a:rPr lang="ko-KR" altLang="en-US" dirty="0"/>
              <a:t>앱의 사용 방법 작성 </a:t>
            </a:r>
            <a:r>
              <a:rPr lang="en-US" altLang="ko-KR" sz="1100" dirty="0"/>
              <a:t>(100</a:t>
            </a:r>
            <a:r>
              <a:rPr lang="ko-KR" altLang="en-US" sz="1100" dirty="0"/>
              <a:t>자 이상</a:t>
            </a:r>
            <a:r>
              <a:rPr lang="en-US" altLang="ko-KR" sz="1100" dirty="0"/>
              <a:t>)</a:t>
            </a:r>
            <a:endParaRPr lang="en-US" altLang="ko-KR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2802F46-BA7B-4E9F-820A-D6C21DE53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073" y="3630997"/>
            <a:ext cx="4513601" cy="2967906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2C3C0-9280-40B9-B797-97FA3E5B7753}"/>
              </a:ext>
            </a:extLst>
          </p:cNvPr>
          <p:cNvCxnSpPr>
            <a:cxnSpLocks/>
          </p:cNvCxnSpPr>
          <p:nvPr/>
        </p:nvCxnSpPr>
        <p:spPr>
          <a:xfrm>
            <a:off x="6192127" y="3328988"/>
            <a:ext cx="0" cy="5072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2B6FED8-EBBC-4F1F-AF72-89A4893ADA29}"/>
              </a:ext>
            </a:extLst>
          </p:cNvPr>
          <p:cNvCxnSpPr>
            <a:cxnSpLocks/>
          </p:cNvCxnSpPr>
          <p:nvPr/>
        </p:nvCxnSpPr>
        <p:spPr>
          <a:xfrm>
            <a:off x="5105090" y="2252687"/>
            <a:ext cx="4562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74A0326-A9C8-4A53-B399-BB689EF861DC}"/>
              </a:ext>
            </a:extLst>
          </p:cNvPr>
          <p:cNvSpPr txBox="1"/>
          <p:nvPr/>
        </p:nvSpPr>
        <p:spPr>
          <a:xfrm>
            <a:off x="5823970" y="5526950"/>
            <a:ext cx="3321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키가 노출되었을 경우 재발급을 받을 수 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26535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Implementation(Twitter API Issue)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83F819-1E47-4B27-B98B-3F3492F567BB}"/>
              </a:ext>
            </a:extLst>
          </p:cNvPr>
          <p:cNvSpPr txBox="1"/>
          <p:nvPr/>
        </p:nvSpPr>
        <p:spPr>
          <a:xfrm>
            <a:off x="475129" y="1268278"/>
            <a:ext cx="3550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API</a:t>
            </a:r>
            <a:r>
              <a:rPr lang="ko-KR" altLang="en-US" sz="2400" b="1" dirty="0"/>
              <a:t>의 접근권한</a:t>
            </a:r>
            <a:endParaRPr lang="en-US" altLang="ko-KR" sz="2400" b="1" dirty="0"/>
          </a:p>
          <a:p>
            <a:r>
              <a:rPr lang="en-US" altLang="ko-KR" sz="1600" dirty="0"/>
              <a:t>API</a:t>
            </a:r>
            <a:r>
              <a:rPr lang="ko-KR" altLang="en-US" sz="1600" dirty="0"/>
              <a:t>의 발급이 완료된 상태에서 진행</a:t>
            </a:r>
            <a:endParaRPr lang="en-US" altLang="ko-KR" sz="16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4F18E4E-B331-488C-AC30-A1606787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29" y="2004418"/>
            <a:ext cx="1689427" cy="195787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454A50-6AA9-4C7B-B82D-86D4902DE7D3}"/>
              </a:ext>
            </a:extLst>
          </p:cNvPr>
          <p:cNvSpPr/>
          <p:nvPr/>
        </p:nvSpPr>
        <p:spPr>
          <a:xfrm>
            <a:off x="1078707" y="2671763"/>
            <a:ext cx="678656" cy="185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C77D93-B6B0-4478-9AF9-42581B369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134" y="2159946"/>
            <a:ext cx="3542206" cy="1646818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B77515F-996A-416E-BDF4-C76D9AA68743}"/>
              </a:ext>
            </a:extLst>
          </p:cNvPr>
          <p:cNvCxnSpPr>
            <a:cxnSpLocks/>
          </p:cNvCxnSpPr>
          <p:nvPr/>
        </p:nvCxnSpPr>
        <p:spPr>
          <a:xfrm>
            <a:off x="2164556" y="3012178"/>
            <a:ext cx="603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6D26C3-9097-4A7C-AB30-927FC50301CB}"/>
              </a:ext>
            </a:extLst>
          </p:cNvPr>
          <p:cNvSpPr/>
          <p:nvPr/>
        </p:nvSpPr>
        <p:spPr>
          <a:xfrm>
            <a:off x="5971012" y="2238375"/>
            <a:ext cx="279769" cy="169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659862-46E4-468B-A0DC-78B82A23C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411047"/>
              </p:ext>
            </p:extLst>
          </p:nvPr>
        </p:nvGraphicFramePr>
        <p:xfrm>
          <a:off x="6396864" y="1686496"/>
          <a:ext cx="5585573" cy="20882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5573">
                  <a:extLst>
                    <a:ext uri="{9D8B030D-6E8A-4147-A177-3AD203B41FA5}">
                      <a16:colId xmlns:a16="http://schemas.microsoft.com/office/drawing/2014/main" val="3029237861"/>
                    </a:ext>
                  </a:extLst>
                </a:gridCol>
              </a:tblGrid>
              <a:tr h="6083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Standard(</a:t>
                      </a:r>
                      <a:r>
                        <a:rPr lang="ko-KR" altLang="en-US" b="1" dirty="0"/>
                        <a:t>기본</a:t>
                      </a:r>
                      <a:r>
                        <a:rPr lang="en-US" altLang="ko-KR" b="1" dirty="0"/>
                        <a:t>; Free)</a:t>
                      </a:r>
                    </a:p>
                    <a:p>
                      <a:pPr latinLnBrk="1"/>
                      <a:r>
                        <a:rPr lang="ko-KR" altLang="en-US" sz="1600" dirty="0"/>
                        <a:t>지난 </a:t>
                      </a:r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일간 게시된 최근 트윗을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757075"/>
                  </a:ext>
                </a:extLst>
              </a:tr>
              <a:tr h="8690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Premium(50$</a:t>
                      </a:r>
                      <a:r>
                        <a:rPr lang="en-US" altLang="ko-KR" b="1" baseline="0" dirty="0"/>
                        <a:t>, </a:t>
                      </a:r>
                      <a:r>
                        <a:rPr lang="en-US" altLang="ko-KR" b="1" dirty="0"/>
                        <a:t>99$)</a:t>
                      </a:r>
                    </a:p>
                    <a:p>
                      <a:pPr latinLnBrk="1"/>
                      <a:r>
                        <a:rPr lang="en-US" altLang="ko-KR" sz="1600" dirty="0"/>
                        <a:t>30-days: </a:t>
                      </a:r>
                      <a:r>
                        <a:rPr lang="ko-KR" altLang="en-US" sz="1600" dirty="0"/>
                        <a:t>지난 </a:t>
                      </a:r>
                      <a:r>
                        <a:rPr lang="en-US" altLang="ko-KR" sz="1600" dirty="0"/>
                        <a:t>30</a:t>
                      </a:r>
                      <a:r>
                        <a:rPr lang="ko-KR" altLang="en-US" sz="1600" dirty="0"/>
                        <a:t>일간 게시된 트윗을 제공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Full-archive: 2006</a:t>
                      </a:r>
                      <a:r>
                        <a:rPr lang="ko-KR" altLang="en-US" sz="1600" dirty="0"/>
                        <a:t>년부터 게시된 트윗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319348"/>
                  </a:ext>
                </a:extLst>
              </a:tr>
              <a:tr h="6083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Enterprise</a:t>
                      </a:r>
                    </a:p>
                    <a:p>
                      <a:pPr latinLnBrk="1"/>
                      <a:r>
                        <a:rPr lang="en-US" altLang="ko-KR" sz="1600" dirty="0"/>
                        <a:t>Premium</a:t>
                      </a:r>
                      <a:r>
                        <a:rPr lang="ko-KR" altLang="en-US" sz="1600" dirty="0"/>
                        <a:t>과 같은 두 가지를 제공하는데 기업에서 주로 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9909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382F4E0-9003-4570-B9E0-E3C5A4C14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23" y="4146074"/>
            <a:ext cx="4075090" cy="2658481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B822D9E-5C5D-4E50-8E3C-583EE6181AD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2387168" y="3806764"/>
            <a:ext cx="2152069" cy="3393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B24459-6F07-4856-BD1F-6864CEFDA5FA}"/>
              </a:ext>
            </a:extLst>
          </p:cNvPr>
          <p:cNvSpPr/>
          <p:nvPr/>
        </p:nvSpPr>
        <p:spPr>
          <a:xfrm>
            <a:off x="4519606" y="3885194"/>
            <a:ext cx="7472363" cy="1186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Standard</a:t>
            </a:r>
            <a:r>
              <a:rPr lang="ko-KR" altLang="en-US" b="1" dirty="0"/>
              <a:t> 와 </a:t>
            </a:r>
            <a:r>
              <a:rPr lang="en-US" altLang="ko-KR" b="1" dirty="0"/>
              <a:t>Premium</a:t>
            </a:r>
            <a:r>
              <a:rPr lang="ko-KR" altLang="en-US" b="1" dirty="0"/>
              <a:t>의 차이점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sz="1600" dirty="0"/>
              <a:t>1</a:t>
            </a:r>
            <a:r>
              <a:rPr lang="ko-KR" altLang="en-US" sz="1600" dirty="0"/>
              <a:t>번 요정해서 가져올 수 있는 트윗의 개수가 </a:t>
            </a:r>
            <a:r>
              <a:rPr lang="en-US" altLang="ko-KR" sz="1600" dirty="0"/>
              <a:t>100</a:t>
            </a:r>
            <a:r>
              <a:rPr lang="ko-KR" altLang="en-US" sz="1600" dirty="0"/>
              <a:t>개에서 </a:t>
            </a:r>
            <a:r>
              <a:rPr lang="en-US" altLang="ko-KR" sz="1600" dirty="0"/>
              <a:t>500</a:t>
            </a:r>
            <a:r>
              <a:rPr lang="ko-KR" altLang="en-US" sz="1600" dirty="0"/>
              <a:t>개로 확대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조회할 수 있는 트윗의 글자수가 </a:t>
            </a:r>
            <a:r>
              <a:rPr lang="en-US" altLang="ko-KR" sz="1600" dirty="0"/>
              <a:t>128</a:t>
            </a:r>
            <a:r>
              <a:rPr lang="ko-KR" altLang="en-US" sz="1600" dirty="0"/>
              <a:t>자에서 </a:t>
            </a:r>
            <a:r>
              <a:rPr lang="en-US" altLang="ko-KR" sz="1600" dirty="0"/>
              <a:t>1024</a:t>
            </a:r>
            <a:r>
              <a:rPr lang="ko-KR" altLang="en-US" sz="1600" dirty="0"/>
              <a:t>자로 증가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1</a:t>
            </a:r>
            <a:r>
              <a:rPr lang="ko-KR" altLang="en-US" sz="1600" dirty="0"/>
              <a:t>분당 요청할 수 있는 횟수가 </a:t>
            </a:r>
            <a:r>
              <a:rPr lang="en-US" altLang="ko-KR" sz="1600" dirty="0"/>
              <a:t>30</a:t>
            </a:r>
            <a:r>
              <a:rPr lang="ko-KR" altLang="en-US" sz="1600" dirty="0"/>
              <a:t>회에서 </a:t>
            </a:r>
            <a:r>
              <a:rPr lang="en-US" altLang="ko-KR" sz="1600" dirty="0"/>
              <a:t>60</a:t>
            </a:r>
            <a:r>
              <a:rPr lang="ko-KR" altLang="en-US" sz="1600" dirty="0"/>
              <a:t>회로 증가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1935DC-24B5-407B-8E5B-C3604F769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4854" y="5683093"/>
            <a:ext cx="6919485" cy="74376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3254026-41C1-4EC2-8CDD-FF7E3A4864EC}"/>
              </a:ext>
            </a:extLst>
          </p:cNvPr>
          <p:cNvSpPr/>
          <p:nvPr/>
        </p:nvSpPr>
        <p:spPr>
          <a:xfrm>
            <a:off x="6636544" y="6058102"/>
            <a:ext cx="185737" cy="1945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7651A58-415B-4F71-84EB-B22C8ADC74D6}"/>
              </a:ext>
            </a:extLst>
          </p:cNvPr>
          <p:cNvCxnSpPr/>
          <p:nvPr/>
        </p:nvCxnSpPr>
        <p:spPr>
          <a:xfrm>
            <a:off x="9394031" y="6058102"/>
            <a:ext cx="9286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15BADF-FB15-4F3E-A187-988ABE3587E9}"/>
              </a:ext>
            </a:extLst>
          </p:cNvPr>
          <p:cNvSpPr/>
          <p:nvPr/>
        </p:nvSpPr>
        <p:spPr>
          <a:xfrm>
            <a:off x="4444885" y="5171585"/>
            <a:ext cx="76091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하지만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/>
              <a:t>트위터 결제 카드 등록 시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대한민국을 차단</a:t>
            </a:r>
            <a:r>
              <a:rPr lang="ko-KR" altLang="en-US" sz="1600" b="1" dirty="0"/>
              <a:t>하여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다른 방법으로 진행</a:t>
            </a: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51700A-6259-47FA-9C8F-CDEDB09315C2}"/>
              </a:ext>
            </a:extLst>
          </p:cNvPr>
          <p:cNvSpPr txBox="1"/>
          <p:nvPr/>
        </p:nvSpPr>
        <p:spPr>
          <a:xfrm>
            <a:off x="6003707" y="6424454"/>
            <a:ext cx="4621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크롬에서 제공하는 개발자 환경에서 웹 페이지 소스를 통해 확인</a:t>
            </a:r>
          </a:p>
        </p:txBody>
      </p:sp>
    </p:spTree>
    <p:extLst>
      <p:ext uri="{BB962C8B-B14F-4D97-AF65-F5344CB8AC3E}">
        <p14:creationId xmlns:p14="http://schemas.microsoft.com/office/powerpoint/2010/main" val="385116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E303F17-0341-469B-8EA5-8B2CB2AA43A3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388361" y="3214409"/>
            <a:ext cx="1697834" cy="672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Implementation(Twitter API Issue)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81207E-18EC-44E0-96A5-09D69CD2369F}"/>
              </a:ext>
            </a:extLst>
          </p:cNvPr>
          <p:cNvSpPr txBox="1"/>
          <p:nvPr/>
        </p:nvSpPr>
        <p:spPr>
          <a:xfrm>
            <a:off x="475129" y="1268278"/>
            <a:ext cx="9970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Twitter</a:t>
            </a:r>
            <a:r>
              <a:rPr lang="ko-KR" altLang="en-US" sz="2400" b="1" dirty="0"/>
              <a:t> 개발 환경 설정 </a:t>
            </a:r>
            <a:r>
              <a:rPr lang="en-US" altLang="ko-KR" sz="2400" b="1" dirty="0"/>
              <a:t>: </a:t>
            </a:r>
            <a:r>
              <a:rPr lang="ko-KR" altLang="en-US" b="1" dirty="0"/>
              <a:t>트위터가 설립된 </a:t>
            </a:r>
            <a:r>
              <a:rPr lang="en-US" altLang="ko-KR" b="1" dirty="0"/>
              <a:t>2006</a:t>
            </a:r>
            <a:r>
              <a:rPr lang="ko-KR" altLang="en-US" b="1" dirty="0"/>
              <a:t>년 부터 데이터를 가져오기 위한 과정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r>
              <a:rPr lang="ko-KR" altLang="en-US" sz="1600" dirty="0"/>
              <a:t>트위터 </a:t>
            </a:r>
            <a:r>
              <a:rPr lang="en-US" altLang="ko-KR" sz="1600" dirty="0"/>
              <a:t>API </a:t>
            </a:r>
            <a:r>
              <a:rPr lang="ko-KR" altLang="en-US" sz="1600" dirty="0"/>
              <a:t>키를 발급 받은 상태에서 진행</a:t>
            </a:r>
            <a:endParaRPr lang="en-US" altLang="ko-KR" sz="1600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AA3B674-9AF8-4F8B-A361-FEB69EF040E1}"/>
              </a:ext>
            </a:extLst>
          </p:cNvPr>
          <p:cNvGrpSpPr/>
          <p:nvPr/>
        </p:nvGrpSpPr>
        <p:grpSpPr>
          <a:xfrm>
            <a:off x="707230" y="2004419"/>
            <a:ext cx="1728789" cy="1882724"/>
            <a:chOff x="475130" y="2004418"/>
            <a:chExt cx="1960890" cy="201116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8E22C01-B95B-41E7-8A42-32A47A384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130" y="2004418"/>
              <a:ext cx="1960890" cy="201116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8BA8B83-1C75-4CFA-B92E-2BDAA057F927}"/>
                </a:ext>
              </a:extLst>
            </p:cNvPr>
            <p:cNvSpPr/>
            <p:nvPr/>
          </p:nvSpPr>
          <p:spPr>
            <a:xfrm>
              <a:off x="564356" y="3393760"/>
              <a:ext cx="1193006" cy="257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1389F83-A808-4EBE-9698-31F6E1A3E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29" y="3887143"/>
            <a:ext cx="3826463" cy="18827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454796-C541-496B-9757-C9A384918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410" y="4179831"/>
            <a:ext cx="7188780" cy="80728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A70DB-C2A7-49FB-A1C2-58F130F99850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 flipV="1">
            <a:off x="2436019" y="2674093"/>
            <a:ext cx="1126593" cy="2716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93D0CDC-72B7-458B-BF33-AEA75BD391A0}"/>
              </a:ext>
            </a:extLst>
          </p:cNvPr>
          <p:cNvGrpSpPr/>
          <p:nvPr/>
        </p:nvGrpSpPr>
        <p:grpSpPr>
          <a:xfrm>
            <a:off x="3562612" y="1970451"/>
            <a:ext cx="7450931" cy="1407284"/>
            <a:chOff x="3571875" y="2125960"/>
            <a:chExt cx="8055769" cy="166113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8B3A61A-519E-4EF3-AC09-AD9F63EF0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1875" y="2125960"/>
              <a:ext cx="8055769" cy="166113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85C1996-525B-4241-9409-668FAE5945BB}"/>
                </a:ext>
              </a:extLst>
            </p:cNvPr>
            <p:cNvSpPr/>
            <p:nvPr/>
          </p:nvSpPr>
          <p:spPr>
            <a:xfrm>
              <a:off x="10132218" y="3401807"/>
              <a:ext cx="1193006" cy="257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E595B8-35CB-4C6E-A1A4-BF2C792582CD}"/>
                </a:ext>
              </a:extLst>
            </p:cNvPr>
            <p:cNvSpPr txBox="1"/>
            <p:nvPr/>
          </p:nvSpPr>
          <p:spPr>
            <a:xfrm>
              <a:off x="5842883" y="2185922"/>
              <a:ext cx="36455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최근 </a:t>
              </a:r>
              <a:r>
                <a:rPr lang="en-US" altLang="ko-KR" sz="1600" b="1" dirty="0"/>
                <a:t>30</a:t>
              </a:r>
              <a:r>
                <a:rPr lang="ko-KR" altLang="en-US" sz="1600" b="1" dirty="0"/>
                <a:t>일 트윗을 가져오기 위한 환경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9F05A0-9F1F-45DC-BEB1-DCB54EC1D871}"/>
                </a:ext>
              </a:extLst>
            </p:cNvPr>
            <p:cNvSpPr txBox="1"/>
            <p:nvPr/>
          </p:nvSpPr>
          <p:spPr>
            <a:xfrm>
              <a:off x="5842883" y="3000928"/>
              <a:ext cx="4097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2006</a:t>
              </a:r>
              <a:r>
                <a:rPr lang="ko-KR" altLang="en-US" sz="1600" b="1" dirty="0"/>
                <a:t>년 이후의 트윗을 가져오기 위한 환경</a:t>
              </a:r>
              <a:endParaRPr lang="en-US" altLang="ko-KR" sz="1600" b="1" dirty="0"/>
            </a:p>
            <a:p>
              <a:r>
                <a:rPr lang="en-US" altLang="ko-KR" sz="1200" b="1" dirty="0"/>
                <a:t>(2017</a:t>
              </a:r>
              <a:r>
                <a:rPr lang="ko-KR" altLang="en-US" sz="1200" b="1" dirty="0"/>
                <a:t>년 대선 기간의 데이터를 가져오기 위해 선택</a:t>
              </a:r>
              <a:r>
                <a:rPr lang="en-US" altLang="ko-KR" sz="1200" b="1" dirty="0"/>
                <a:t>)</a:t>
              </a:r>
              <a:endParaRPr lang="ko-KR" altLang="en-US" sz="1200" b="1" dirty="0"/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84A8075-32D2-4F9C-8C9A-85E78711CAF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230384" y="4279927"/>
            <a:ext cx="200026" cy="3035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677AD9A-3539-431B-A333-46136AFFE575}"/>
              </a:ext>
            </a:extLst>
          </p:cNvPr>
          <p:cNvSpPr/>
          <p:nvPr/>
        </p:nvSpPr>
        <p:spPr>
          <a:xfrm>
            <a:off x="4278894" y="3409287"/>
            <a:ext cx="7348538" cy="660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/>
              <a:t>개발 환경의 이름 </a:t>
            </a:r>
            <a:r>
              <a:rPr lang="en-US" altLang="ko-KR" b="1" dirty="0"/>
              <a:t>: TSA</a:t>
            </a:r>
          </a:p>
          <a:p>
            <a:r>
              <a:rPr lang="ko-KR" altLang="en-US" b="1" dirty="0"/>
              <a:t>발급 받은 키의 이름 </a:t>
            </a:r>
            <a:r>
              <a:rPr lang="en-US" altLang="ko-KR" b="1" dirty="0"/>
              <a:t>:</a:t>
            </a:r>
            <a:r>
              <a:rPr lang="ko-KR" altLang="en-US" b="1" dirty="0"/>
              <a:t> 테스트 </a:t>
            </a:r>
            <a:r>
              <a:rPr lang="en-US" altLang="ko-KR" b="1" dirty="0"/>
              <a:t>API</a:t>
            </a:r>
            <a:r>
              <a:rPr lang="ko-KR" altLang="en-US" b="1" dirty="0"/>
              <a:t>발급</a:t>
            </a:r>
            <a:endParaRPr lang="en-US" altLang="ko-KR" b="1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6280B14-08F7-410C-A28E-D1CCE0325E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553" y="5355361"/>
            <a:ext cx="7188779" cy="137405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0D3B224-D207-4A24-86C8-3AC4E641E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7554" y="4962307"/>
            <a:ext cx="2483926" cy="34880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DE0D48-C540-4A38-B879-54A7D7FF882B}"/>
              </a:ext>
            </a:extLst>
          </p:cNvPr>
          <p:cNvSpPr/>
          <p:nvPr/>
        </p:nvSpPr>
        <p:spPr>
          <a:xfrm>
            <a:off x="4466130" y="5008549"/>
            <a:ext cx="591645" cy="263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BBE274-49E0-4B90-A945-78511F4ACC57}"/>
              </a:ext>
            </a:extLst>
          </p:cNvPr>
          <p:cNvSpPr txBox="1"/>
          <p:nvPr/>
        </p:nvSpPr>
        <p:spPr>
          <a:xfrm>
            <a:off x="6850856" y="5008549"/>
            <a:ext cx="2948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대쉬보드를</a:t>
            </a:r>
            <a:r>
              <a:rPr lang="ko-KR" altLang="en-US" sz="1400" b="1" dirty="0"/>
              <a:t> 통해 </a:t>
            </a:r>
            <a:r>
              <a:rPr lang="ko-KR" altLang="en-US" sz="1400" b="1" u="sng" dirty="0">
                <a:solidFill>
                  <a:srgbClr val="FF0000"/>
                </a:solidFill>
              </a:rPr>
              <a:t>키의 사용량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/>
              <a:t>확인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20307F-13C9-44F7-A401-C6858A71C11E}"/>
              </a:ext>
            </a:extLst>
          </p:cNvPr>
          <p:cNvSpPr/>
          <p:nvPr/>
        </p:nvSpPr>
        <p:spPr>
          <a:xfrm>
            <a:off x="4922044" y="6193631"/>
            <a:ext cx="314325" cy="185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A75D2D9-B623-45FD-B090-E2DB92613AB9}"/>
              </a:ext>
            </a:extLst>
          </p:cNvPr>
          <p:cNvCxnSpPr/>
          <p:nvPr/>
        </p:nvCxnSpPr>
        <p:spPr>
          <a:xfrm flipH="1">
            <a:off x="5236369" y="5272088"/>
            <a:ext cx="3493294" cy="10429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508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10461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TwitterAPI</a:t>
            </a:r>
            <a:r>
              <a:rPr lang="en-US" altLang="ko-KR" sz="2400" b="1" dirty="0"/>
              <a:t> : </a:t>
            </a:r>
            <a:r>
              <a:rPr lang="ko-KR" altLang="en-US" sz="2400" b="1" dirty="0"/>
              <a:t>데이터 수집 단계 </a:t>
            </a:r>
            <a:r>
              <a:rPr lang="en-US" altLang="ko-KR" sz="1100" dirty="0">
                <a:hlinkClick r:id="rId3"/>
              </a:rPr>
              <a:t>https://developer.twitter.com/en/docs/tweets/search/guides/standard-operators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65B1D-828F-42B2-9559-70F855DA8A35}"/>
              </a:ext>
            </a:extLst>
          </p:cNvPr>
          <p:cNvSpPr txBox="1"/>
          <p:nvPr/>
        </p:nvSpPr>
        <p:spPr>
          <a:xfrm>
            <a:off x="475129" y="1710251"/>
            <a:ext cx="6617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앱을 통해 발급받은 키를 통해 </a:t>
            </a:r>
            <a:r>
              <a:rPr lang="ko-KR" altLang="en-US" sz="1400" dirty="0" err="1"/>
              <a:t>파이썬을</a:t>
            </a:r>
            <a:r>
              <a:rPr lang="ko-KR" altLang="en-US" sz="1400" dirty="0"/>
              <a:t> 이용하여 데이터를 가지고 오는 방법</a:t>
            </a:r>
          </a:p>
        </p:txBody>
      </p:sp>
      <p:pic>
        <p:nvPicPr>
          <p:cNvPr id="1026" name="Picture 2" descr="facebookì ëí ì´ë¯¸ì§ ê²ìê²°ê³¼">
            <a:extLst>
              <a:ext uri="{FF2B5EF4-FFF2-40B4-BE49-F238E27FC236}">
                <a16:creationId xmlns:a16="http://schemas.microsoft.com/office/drawing/2014/main" id="{B2960E21-4E94-4110-9475-F7EEF7896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6" y="2105025"/>
            <a:ext cx="14382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¸ìí°ì ëí ì´ë¯¸ì§ ê²ìê²°ê³¼">
            <a:extLst>
              <a:ext uri="{FF2B5EF4-FFF2-40B4-BE49-F238E27FC236}">
                <a16:creationId xmlns:a16="http://schemas.microsoft.com/office/drawing/2014/main" id="{22DC7E00-410F-4E84-BF7A-5D2A91E37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591" y="2140284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653E7B-FE64-4941-8FE0-8CC1952E3C04}"/>
              </a:ext>
            </a:extLst>
          </p:cNvPr>
          <p:cNvSpPr txBox="1"/>
          <p:nvPr/>
        </p:nvSpPr>
        <p:spPr>
          <a:xfrm>
            <a:off x="557213" y="2608076"/>
            <a:ext cx="11492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페이스북의 경우 </a:t>
            </a:r>
            <a:r>
              <a:rPr lang="en-US" altLang="ko-KR" sz="1600" b="1" dirty="0"/>
              <a:t>key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token</a:t>
            </a:r>
            <a:r>
              <a:rPr lang="ko-KR" altLang="en-US" sz="1600" b="1" dirty="0"/>
              <a:t>을</a:t>
            </a:r>
            <a:r>
              <a:rPr lang="en-US" altLang="ko-KR" sz="1600" b="1" dirty="0"/>
              <a:t> URL</a:t>
            </a:r>
            <a:r>
              <a:rPr lang="ko-KR" altLang="en-US" sz="1600" b="1" dirty="0"/>
              <a:t>을 통해 파라미터로 전송하여 간단하게 데이터를 가지고 올 수 있는 기능을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제공하나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endParaRPr lang="en-US" altLang="ko-KR" sz="1600" b="1" dirty="0"/>
          </a:p>
          <a:p>
            <a:r>
              <a:rPr lang="ko-KR" altLang="en-US" sz="1600" b="1" dirty="0"/>
              <a:t>트위터의 경우에는 </a:t>
            </a:r>
            <a:r>
              <a:rPr lang="en-US" altLang="ko-KR" sz="1600" b="1" dirty="0"/>
              <a:t>OAuth</a:t>
            </a:r>
            <a:r>
              <a:rPr lang="ko-KR" altLang="en-US" sz="1600" b="1" dirty="0"/>
              <a:t>의 기본에 충실하게 액세스 토큰을 가지고 와야 원하는 데이터를 조회 할 수 있다</a:t>
            </a:r>
            <a:r>
              <a:rPr lang="en-US" altLang="ko-KR" sz="1600" b="1" dirty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AFF811-8712-4E52-BC93-3AA560D7589D}"/>
              </a:ext>
            </a:extLst>
          </p:cNvPr>
          <p:cNvSpPr/>
          <p:nvPr/>
        </p:nvSpPr>
        <p:spPr>
          <a:xfrm>
            <a:off x="349623" y="6293305"/>
            <a:ext cx="11601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OAuth</a:t>
            </a:r>
            <a:r>
              <a:rPr lang="ko-KR" altLang="en-US" sz="1200" b="1" dirty="0"/>
              <a:t>란 </a:t>
            </a:r>
            <a:r>
              <a:rPr lang="en-US" altLang="ko-KR" sz="1200" b="1" dirty="0"/>
              <a:t>?</a:t>
            </a:r>
            <a:r>
              <a:rPr lang="ko-KR" altLang="en-US" sz="1200" dirty="0"/>
              <a:t> 인터넷 사용자들이 비밀번호를 제공하지 않고 다른 웹사이트 상의 자신들의 정보에 대해 웹사이트나 애플리케이션의 접근 권한을 부여할 수 있는 공통적인 수단으로서 사용되는</a:t>
            </a:r>
            <a:r>
              <a:rPr lang="en-US" altLang="ko-KR" sz="1200" dirty="0"/>
              <a:t>, </a:t>
            </a:r>
            <a:r>
              <a:rPr lang="ko-KR" altLang="en-US" sz="1200" dirty="0"/>
              <a:t>접근 위임을 위한 개방형 표준이다</a:t>
            </a:r>
            <a:r>
              <a:rPr lang="en-US" altLang="ko-KR" sz="1200" dirty="0"/>
              <a:t>.</a:t>
            </a:r>
            <a:endParaRPr lang="ko-KR" altLang="en-US" sz="1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BE2E85-D4C2-40A5-AE3E-1910F04B4A8A}"/>
              </a:ext>
            </a:extLst>
          </p:cNvPr>
          <p:cNvSpPr txBox="1"/>
          <p:nvPr/>
        </p:nvSpPr>
        <p:spPr>
          <a:xfrm>
            <a:off x="578433" y="3695902"/>
            <a:ext cx="11144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curl --request POST </a:t>
            </a:r>
          </a:p>
          <a:p>
            <a:r>
              <a:rPr lang="en-US" altLang="ko-KR" b="1" dirty="0"/>
              <a:t> --</a:t>
            </a:r>
            <a:r>
              <a:rPr lang="en-US" altLang="ko-KR" b="1" dirty="0" err="1"/>
              <a:t>url</a:t>
            </a:r>
            <a:r>
              <a:rPr lang="en-US" altLang="ko-KR" b="1" dirty="0"/>
              <a:t> https://api.twitter.com/1.1/tweets/search/</a:t>
            </a:r>
            <a:r>
              <a:rPr lang="en-US" altLang="ko-KR" b="1" dirty="0">
                <a:solidFill>
                  <a:srgbClr val="FF0000"/>
                </a:solidFill>
              </a:rPr>
              <a:t>fullarchive</a:t>
            </a:r>
            <a:r>
              <a:rPr lang="en-US" altLang="ko-KR" b="1" dirty="0"/>
              <a:t>/</a:t>
            </a:r>
            <a:r>
              <a:rPr lang="en-US" altLang="ko-KR" b="1" dirty="0">
                <a:solidFill>
                  <a:srgbClr val="FF0000"/>
                </a:solidFill>
              </a:rPr>
              <a:t>&lt;ENV&gt;.json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en-US" altLang="ko-KR" sz="1400" dirty="0" err="1">
                <a:solidFill>
                  <a:schemeClr val="accent1"/>
                </a:solidFill>
              </a:rPr>
              <a:t>fullarchive</a:t>
            </a:r>
            <a:r>
              <a:rPr lang="en-US" altLang="ko-KR" sz="1400" dirty="0">
                <a:solidFill>
                  <a:schemeClr val="accent1"/>
                </a:solidFill>
              </a:rPr>
              <a:t> </a:t>
            </a:r>
            <a:r>
              <a:rPr lang="ko-KR" altLang="en-US" sz="1400" dirty="0">
                <a:solidFill>
                  <a:schemeClr val="accent1"/>
                </a:solidFill>
              </a:rPr>
              <a:t>모드 적용</a:t>
            </a:r>
            <a:r>
              <a:rPr lang="en-US" altLang="ko-KR" sz="1400" dirty="0">
                <a:solidFill>
                  <a:schemeClr val="accent1"/>
                </a:solidFill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</a:rPr>
              <a:t>개발환경 이름</a:t>
            </a:r>
            <a:r>
              <a:rPr lang="en-US" altLang="ko-KR" sz="1400" dirty="0">
                <a:solidFill>
                  <a:schemeClr val="accent1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b="1" dirty="0"/>
              <a:t> --header 'authorization: Bearer &lt;BEARER_TOKEN&gt;’ </a:t>
            </a:r>
            <a:r>
              <a:rPr lang="en-US" altLang="ko-KR" sz="1400" dirty="0">
                <a:solidFill>
                  <a:schemeClr val="accent1"/>
                </a:solidFill>
              </a:rPr>
              <a:t>//Access Token </a:t>
            </a:r>
            <a:r>
              <a:rPr lang="ko-KR" altLang="en-US" sz="1400" dirty="0">
                <a:solidFill>
                  <a:schemeClr val="accent1"/>
                </a:solidFill>
              </a:rPr>
              <a:t>입력</a:t>
            </a:r>
            <a:r>
              <a:rPr lang="en-US" altLang="ko-KR" sz="1400" dirty="0">
                <a:solidFill>
                  <a:schemeClr val="accent1"/>
                </a:solidFill>
              </a:rPr>
              <a:t>  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b="1" dirty="0"/>
              <a:t> --header 'content-type: application/json’ </a:t>
            </a:r>
            <a:r>
              <a:rPr lang="en-US" altLang="ko-KR" sz="1400" dirty="0">
                <a:solidFill>
                  <a:schemeClr val="accent1"/>
                </a:solidFill>
              </a:rPr>
              <a:t>//Auth </a:t>
            </a:r>
            <a:r>
              <a:rPr lang="ko-KR" altLang="en-US" sz="1400" dirty="0">
                <a:solidFill>
                  <a:schemeClr val="accent1"/>
                </a:solidFill>
              </a:rPr>
              <a:t>인증을 통해 받는 데이터 타입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en-US" altLang="ko-KR" b="1" dirty="0"/>
              <a:t> --data '{ "query":"</a:t>
            </a:r>
            <a:r>
              <a:rPr lang="en-US" altLang="ko-KR" b="1" dirty="0" err="1"/>
              <a:t>from:TwitterDev</a:t>
            </a:r>
            <a:r>
              <a:rPr lang="en-US" altLang="ko-KR" b="1" dirty="0"/>
              <a:t> </a:t>
            </a:r>
            <a:r>
              <a:rPr lang="en-US" altLang="ko-KR" b="1" dirty="0" err="1"/>
              <a:t>lang:en</a:t>
            </a:r>
            <a:r>
              <a:rPr lang="en-US" altLang="ko-KR" b="1" dirty="0"/>
              <a:t>", 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en-US" altLang="ko-KR" sz="1400" dirty="0" err="1">
                <a:solidFill>
                  <a:schemeClr val="accent1"/>
                </a:solidFill>
              </a:rPr>
              <a:t>TwitterDev</a:t>
            </a:r>
            <a:r>
              <a:rPr lang="en-US" altLang="ko-KR" sz="1400" dirty="0">
                <a:solidFill>
                  <a:schemeClr val="accent1"/>
                </a:solidFill>
              </a:rPr>
              <a:t> </a:t>
            </a:r>
            <a:r>
              <a:rPr lang="ko-KR" altLang="en-US" sz="1400" dirty="0">
                <a:solidFill>
                  <a:schemeClr val="accent1"/>
                </a:solidFill>
              </a:rPr>
              <a:t>계정에서 언어는 영어로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r>
              <a:rPr lang="en-US" altLang="ko-KR" b="1" dirty="0"/>
              <a:t>            </a:t>
            </a:r>
            <a:r>
              <a:rPr lang="ko-KR" altLang="en-US" b="1" dirty="0"/>
              <a:t>＂</a:t>
            </a:r>
            <a:r>
              <a:rPr lang="en-US" altLang="ko-KR" b="1" dirty="0" err="1"/>
              <a:t>maxResults</a:t>
            </a:r>
            <a:r>
              <a:rPr lang="ko-KR" altLang="en-US" b="1" dirty="0"/>
              <a:t>＂</a:t>
            </a:r>
            <a:r>
              <a:rPr lang="en-US" altLang="ko-KR" b="1" dirty="0"/>
              <a:t>: </a:t>
            </a:r>
            <a:r>
              <a:rPr lang="ko-KR" altLang="en-US" b="1" dirty="0"/>
              <a:t>＂</a:t>
            </a:r>
            <a:r>
              <a:rPr lang="en-US" altLang="ko-KR" b="1" dirty="0"/>
              <a:t>100</a:t>
            </a:r>
            <a:r>
              <a:rPr lang="ko-KR" altLang="en-US" b="1" dirty="0"/>
              <a:t>＂</a:t>
            </a:r>
            <a:r>
              <a:rPr lang="en-US" altLang="ko-KR" b="1" dirty="0"/>
              <a:t>,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ko-KR" altLang="en-US" sz="1400" dirty="0">
                <a:solidFill>
                  <a:schemeClr val="accent1"/>
                </a:solidFill>
              </a:rPr>
              <a:t>가져오는 최대 트윗을 </a:t>
            </a:r>
            <a:r>
              <a:rPr lang="en-US" altLang="ko-KR" sz="1400" dirty="0">
                <a:solidFill>
                  <a:schemeClr val="accent1"/>
                </a:solidFill>
              </a:rPr>
              <a:t>100</a:t>
            </a:r>
            <a:r>
              <a:rPr lang="ko-KR" altLang="en-US" sz="1400" dirty="0">
                <a:solidFill>
                  <a:schemeClr val="accent1"/>
                </a:solidFill>
              </a:rPr>
              <a:t>으로 설정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r>
              <a:rPr lang="en-US" altLang="ko-KR" b="1" dirty="0"/>
              <a:t>            </a:t>
            </a:r>
            <a:r>
              <a:rPr lang="ko-KR" altLang="en-US" b="1" dirty="0"/>
              <a:t>＂</a:t>
            </a:r>
            <a:r>
              <a:rPr lang="en-US" altLang="ko-KR" b="1" dirty="0" err="1"/>
              <a:t>fromDate</a:t>
            </a:r>
            <a:r>
              <a:rPr lang="ko-KR" altLang="en-US" b="1" dirty="0"/>
              <a:t>＂</a:t>
            </a:r>
            <a:r>
              <a:rPr lang="en-US" altLang="ko-KR" b="1" dirty="0"/>
              <a:t>:</a:t>
            </a:r>
            <a:r>
              <a:rPr lang="ko-KR" altLang="en-US" b="1" dirty="0"/>
              <a:t>＂</a:t>
            </a:r>
            <a:r>
              <a:rPr lang="en-US" altLang="ko-KR" b="1" dirty="0"/>
              <a:t>&lt;</a:t>
            </a:r>
            <a:r>
              <a:rPr lang="en-US" altLang="ko-KR" b="1" dirty="0" err="1"/>
              <a:t>YYYYMMDDHHmm</a:t>
            </a:r>
            <a:r>
              <a:rPr lang="en-US" altLang="ko-KR" b="1" dirty="0"/>
              <a:t>&gt;</a:t>
            </a:r>
            <a:r>
              <a:rPr lang="ko-KR" altLang="en-US" b="1" dirty="0"/>
              <a:t>＂</a:t>
            </a:r>
            <a:r>
              <a:rPr lang="en-US" altLang="ko-KR" b="1" dirty="0"/>
              <a:t>,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ko-KR" altLang="en-US" sz="1400" dirty="0">
                <a:solidFill>
                  <a:schemeClr val="accent1"/>
                </a:solidFill>
              </a:rPr>
              <a:t>가져오는 날짜의 시작점</a:t>
            </a:r>
            <a:r>
              <a:rPr lang="en-US" altLang="ko-KR" sz="1400" dirty="0">
                <a:solidFill>
                  <a:schemeClr val="accent1"/>
                </a:solidFill>
              </a:rPr>
              <a:t>(201708081111)</a:t>
            </a:r>
          </a:p>
          <a:p>
            <a:r>
              <a:rPr lang="en-US" altLang="ko-KR" b="1" dirty="0"/>
              <a:t>            </a:t>
            </a:r>
            <a:r>
              <a:rPr lang="ko-KR" altLang="en-US" b="1" dirty="0"/>
              <a:t>＂</a:t>
            </a:r>
            <a:r>
              <a:rPr lang="en-US" altLang="ko-KR" b="1" dirty="0" err="1"/>
              <a:t>toDate</a:t>
            </a:r>
            <a:r>
              <a:rPr lang="ko-KR" altLang="en-US" b="1" dirty="0"/>
              <a:t>＂</a:t>
            </a:r>
            <a:r>
              <a:rPr lang="en-US" altLang="ko-KR" b="1" dirty="0"/>
              <a:t>:</a:t>
            </a:r>
            <a:r>
              <a:rPr lang="ko-KR" altLang="en-US" b="1" dirty="0"/>
              <a:t>＂</a:t>
            </a:r>
            <a:r>
              <a:rPr lang="en-US" altLang="ko-KR" b="1" dirty="0"/>
              <a:t>&lt;</a:t>
            </a:r>
            <a:r>
              <a:rPr lang="en-US" altLang="ko-KR" b="1" dirty="0" err="1"/>
              <a:t>YYYYMMDDHHmm</a:t>
            </a:r>
            <a:r>
              <a:rPr lang="en-US" altLang="ko-KR" b="1" dirty="0"/>
              <a:t>&gt;</a:t>
            </a:r>
            <a:r>
              <a:rPr lang="ko-KR" altLang="en-US" b="1" dirty="0"/>
              <a:t>＂</a:t>
            </a:r>
            <a:r>
              <a:rPr lang="en-US" altLang="ko-KR" b="1" dirty="0"/>
              <a:t> }’ </a:t>
            </a:r>
            <a:r>
              <a:rPr lang="en-US" altLang="ko-KR" sz="1400" dirty="0">
                <a:solidFill>
                  <a:schemeClr val="accent1"/>
                </a:solidFill>
              </a:rPr>
              <a:t>//</a:t>
            </a:r>
            <a:r>
              <a:rPr lang="ko-KR" altLang="en-US" sz="1400" dirty="0">
                <a:solidFill>
                  <a:schemeClr val="accent1"/>
                </a:solidFill>
              </a:rPr>
              <a:t>가져오는 날짜의 마지막점</a:t>
            </a:r>
            <a:r>
              <a:rPr lang="en-US" altLang="ko-KR" sz="1400" dirty="0">
                <a:solidFill>
                  <a:schemeClr val="accent1"/>
                </a:solidFill>
              </a:rPr>
              <a:t>(201808080000)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0DBF1-CC9C-4069-9661-C9B5B7D2F28B}"/>
              </a:ext>
            </a:extLst>
          </p:cNvPr>
          <p:cNvSpPr txBox="1"/>
          <p:nvPr/>
        </p:nvSpPr>
        <p:spPr>
          <a:xfrm flipH="1">
            <a:off x="2493168" y="3192446"/>
            <a:ext cx="6815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기본적인 트윗의 정보를 </a:t>
            </a:r>
            <a:r>
              <a:rPr lang="en-US" altLang="ko-KR" sz="2400" b="1" dirty="0"/>
              <a:t>JSON</a:t>
            </a:r>
            <a:r>
              <a:rPr lang="ko-KR" altLang="en-US" sz="2400" b="1" dirty="0"/>
              <a:t>으로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188758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F973C10-1B82-459F-B64B-DC3A565E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8" y="2161036"/>
            <a:ext cx="10734215" cy="22851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3107"/>
            <a:ext cx="10461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19</a:t>
            </a:r>
            <a:r>
              <a:rPr lang="ko-KR" altLang="en-US" sz="2400" b="1" dirty="0"/>
              <a:t>대 대통령 선거 득표율</a:t>
            </a:r>
            <a:r>
              <a:rPr lang="en-US" altLang="ko-KR" sz="2400" b="1" dirty="0"/>
              <a:t> : </a:t>
            </a:r>
            <a:r>
              <a:rPr lang="ko-KR" altLang="en-US" sz="2400" b="1" dirty="0"/>
              <a:t>데이터 수집 단계 </a:t>
            </a:r>
            <a:r>
              <a:rPr lang="en-US" altLang="ko-KR" sz="11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http://info.nec.go.kr/</a:t>
            </a:r>
            <a:endParaRPr lang="ko-KR" altLang="en-US" sz="11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65B1D-828F-42B2-9559-70F855DA8A35}"/>
              </a:ext>
            </a:extLst>
          </p:cNvPr>
          <p:cNvSpPr txBox="1"/>
          <p:nvPr/>
        </p:nvSpPr>
        <p:spPr>
          <a:xfrm>
            <a:off x="475129" y="1724772"/>
            <a:ext cx="7067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중앙선거관리 위원회 선거통계시스템을 통한 상위 </a:t>
            </a:r>
            <a:r>
              <a:rPr lang="en-US" altLang="ko-KR" sz="1400" dirty="0"/>
              <a:t>5</a:t>
            </a:r>
            <a:r>
              <a:rPr lang="ko-KR" altLang="en-US" sz="1400" dirty="0"/>
              <a:t>명의 후보자별 득표율 데이터 획득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0152E4-DB8D-46A8-B4DD-AC3F359C5941}"/>
              </a:ext>
            </a:extLst>
          </p:cNvPr>
          <p:cNvSpPr/>
          <p:nvPr/>
        </p:nvSpPr>
        <p:spPr>
          <a:xfrm>
            <a:off x="2109893" y="2418751"/>
            <a:ext cx="3369363" cy="710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08056-82D8-4601-BA27-45DB150A61F2}"/>
              </a:ext>
            </a:extLst>
          </p:cNvPr>
          <p:cNvSpPr txBox="1"/>
          <p:nvPr/>
        </p:nvSpPr>
        <p:spPr>
          <a:xfrm>
            <a:off x="537429" y="4574713"/>
            <a:ext cx="11117146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/>
              <a:t>상위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명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문재인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홍준표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안철수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유승민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심상정</a:t>
            </a:r>
            <a:r>
              <a:rPr lang="en-US" altLang="ko-KR" sz="2000" b="1" dirty="0"/>
              <a:t>)</a:t>
            </a:r>
          </a:p>
          <a:p>
            <a:pPr algn="ctr"/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투표수와 득표율이 묶여 있기 때문에 따로 분류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r>
              <a:rPr lang="en-US" altLang="ko-KR" b="1" dirty="0"/>
              <a:t>2. 5</a:t>
            </a:r>
            <a:r>
              <a:rPr lang="ko-KR" altLang="en-US" b="1" dirty="0"/>
              <a:t>명을 기준으로 한</a:t>
            </a:r>
            <a:r>
              <a:rPr lang="en-US" altLang="ko-KR" b="1" dirty="0"/>
              <a:t>,</a:t>
            </a:r>
            <a:r>
              <a:rPr lang="ko-KR" altLang="en-US" b="1" dirty="0"/>
              <a:t> 전체 득표율은 </a:t>
            </a:r>
            <a:r>
              <a:rPr lang="en-US" altLang="ko-KR" b="1" dirty="0"/>
              <a:t>99.45(41.08+24.03+21.41+6.71+6.17)</a:t>
            </a:r>
            <a:r>
              <a:rPr lang="ko-KR" altLang="en-US" b="1" dirty="0"/>
              <a:t>이기 때문에 득표수를 이용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득표수는 막대 그래프와 꺾은선 그래프로 분류하고</a:t>
            </a:r>
            <a:r>
              <a:rPr lang="en-US" altLang="ko-KR" b="1" dirty="0"/>
              <a:t>, </a:t>
            </a:r>
            <a:r>
              <a:rPr lang="ko-KR" altLang="en-US" b="1" dirty="0"/>
              <a:t>득표율은 파이 그래프로 확인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221160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FA1DB3-02DD-416A-A157-9761ADF4357A}"/>
              </a:ext>
            </a:extLst>
          </p:cNvPr>
          <p:cNvSpPr/>
          <p:nvPr/>
        </p:nvSpPr>
        <p:spPr>
          <a:xfrm>
            <a:off x="3136106" y="3202602"/>
            <a:ext cx="4277133" cy="1034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58363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Map/Reduce : </a:t>
            </a:r>
            <a:r>
              <a:rPr lang="en-US" altLang="ko-KR" sz="2400" b="1" dirty="0" err="1"/>
              <a:t>KeywordCount</a:t>
            </a:r>
            <a:r>
              <a:rPr lang="ko-KR" altLang="en-US" sz="2400" b="1" dirty="0"/>
              <a:t>의 문제점</a:t>
            </a:r>
            <a:endParaRPr lang="en-US" altLang="ko-KR" sz="2400" b="1" dirty="0"/>
          </a:p>
          <a:p>
            <a:r>
              <a:rPr lang="ko-KR" altLang="en-US" sz="1400" dirty="0"/>
              <a:t>키워드의 연관성을 분석하기 위한 작업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8F620C5-A416-4726-A09A-689E0D054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298460"/>
              </p:ext>
            </p:extLst>
          </p:nvPr>
        </p:nvGraphicFramePr>
        <p:xfrm>
          <a:off x="561127" y="2009221"/>
          <a:ext cx="2346037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6037">
                  <a:extLst>
                    <a:ext uri="{9D8B030D-6E8A-4147-A177-3AD203B41FA5}">
                      <a16:colId xmlns:a16="http://schemas.microsoft.com/office/drawing/2014/main" val="716657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가동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가짜뉴스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</a:rPr>
                        <a:t>에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강원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강조</a:t>
                      </a:r>
                      <a:r>
                        <a:rPr lang="ko-KR" altLang="en-US" b="0" u="sng" dirty="0">
                          <a:solidFill>
                            <a:srgbClr val="FF0000"/>
                          </a:solidFill>
                        </a:rPr>
                        <a:t>하는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것들</a:t>
                      </a:r>
                      <a:r>
                        <a:rPr lang="en-US" altLang="ko-KR" dirty="0"/>
                        <a:t>..	2</a:t>
                      </a:r>
                    </a:p>
                    <a:p>
                      <a:pPr latinLnBrk="1"/>
                      <a:r>
                        <a:rPr lang="ko-KR" altLang="en-US" dirty="0"/>
                        <a:t>것을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게	</a:t>
                      </a:r>
                      <a:r>
                        <a:rPr lang="en-US" altLang="ko-KR" dirty="0"/>
                        <a:t>2</a:t>
                      </a:r>
                    </a:p>
                    <a:p>
                      <a:pPr latinLnBrk="1"/>
                      <a:r>
                        <a:rPr lang="ko-KR" altLang="en-US" dirty="0" err="1"/>
                        <a:t>경수찡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고마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</a:rPr>
                        <a:t>하고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고민정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고발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</a:rPr>
                        <a:t>을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공정하고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공지	</a:t>
                      </a:r>
                      <a:r>
                        <a:rPr lang="en-US" altLang="ko-K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5839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B0BBD37-3FB6-48F7-A056-6B1BFD8B1B14}"/>
              </a:ext>
            </a:extLst>
          </p:cNvPr>
          <p:cNvSpPr txBox="1"/>
          <p:nvPr/>
        </p:nvSpPr>
        <p:spPr>
          <a:xfrm>
            <a:off x="3336132" y="2018028"/>
            <a:ext cx="45704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공백을 기준으로 문장을 나눴을 때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나오는 결과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C391755-EB32-4C06-B62E-D9D7706A1A22}"/>
              </a:ext>
            </a:extLst>
          </p:cNvPr>
          <p:cNvCxnSpPr>
            <a:stCxn id="3" idx="1"/>
          </p:cNvCxnSpPr>
          <p:nvPr/>
        </p:nvCxnSpPr>
        <p:spPr>
          <a:xfrm flipH="1">
            <a:off x="2907164" y="2187305"/>
            <a:ext cx="4289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AF5A48-01B2-4558-8687-1502F067DD8A}"/>
              </a:ext>
            </a:extLst>
          </p:cNvPr>
          <p:cNvSpPr txBox="1"/>
          <p:nvPr/>
        </p:nvSpPr>
        <p:spPr>
          <a:xfrm>
            <a:off x="3078209" y="2730015"/>
            <a:ext cx="885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데이터에서 </a:t>
            </a:r>
            <a:r>
              <a:rPr lang="ko-KR" altLang="en-US" b="1" dirty="0">
                <a:solidFill>
                  <a:srgbClr val="FF0000"/>
                </a:solidFill>
              </a:rPr>
              <a:t>의미 있는 단어의 빈도를 분석</a:t>
            </a:r>
            <a:r>
              <a:rPr lang="ko-KR" altLang="en-US" b="1" dirty="0"/>
              <a:t>하여 시각화를 제공하기 위한 목적에 위반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8776FB-5F3E-4B41-8383-3B6D446BD79A}"/>
              </a:ext>
            </a:extLst>
          </p:cNvPr>
          <p:cNvSpPr txBox="1"/>
          <p:nvPr/>
        </p:nvSpPr>
        <p:spPr>
          <a:xfrm>
            <a:off x="3085351" y="3834781"/>
            <a:ext cx="348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가짜뉴스</a:t>
            </a:r>
            <a:r>
              <a:rPr lang="en-US" altLang="ko-KR" dirty="0"/>
              <a:t>, </a:t>
            </a:r>
            <a:r>
              <a:rPr lang="ko-KR" altLang="en-US" dirty="0"/>
              <a:t>강조</a:t>
            </a:r>
            <a:r>
              <a:rPr lang="en-US" altLang="ko-KR" dirty="0"/>
              <a:t>, </a:t>
            </a:r>
            <a:r>
              <a:rPr lang="ko-KR" altLang="en-US" dirty="0"/>
              <a:t>고발</a:t>
            </a:r>
            <a:r>
              <a:rPr lang="en-US" altLang="ko-KR" dirty="0"/>
              <a:t>, </a:t>
            </a:r>
            <a:r>
              <a:rPr lang="ko-KR" altLang="en-US" dirty="0"/>
              <a:t>공정</a:t>
            </a:r>
            <a:r>
              <a:rPr lang="en-US" altLang="ko-KR" dirty="0"/>
              <a:t>, </a:t>
            </a:r>
            <a:r>
              <a:rPr lang="ko-KR" altLang="en-US" dirty="0"/>
              <a:t>공지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C7BADB-92C4-418B-BCC2-02699A876B76}"/>
              </a:ext>
            </a:extLst>
          </p:cNvPr>
          <p:cNvSpPr txBox="1"/>
          <p:nvPr/>
        </p:nvSpPr>
        <p:spPr>
          <a:xfrm>
            <a:off x="3085351" y="3202602"/>
            <a:ext cx="427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가짜뉴스</a:t>
            </a:r>
            <a:r>
              <a:rPr lang="ko-KR" altLang="en-US" dirty="0">
                <a:solidFill>
                  <a:srgbClr val="FF0000"/>
                </a:solidFill>
              </a:rPr>
              <a:t>에</a:t>
            </a:r>
            <a:r>
              <a:rPr lang="en-US" altLang="ko-KR" dirty="0"/>
              <a:t>, </a:t>
            </a:r>
            <a:r>
              <a:rPr lang="ko-KR" altLang="en-US" dirty="0"/>
              <a:t>강조</a:t>
            </a:r>
            <a:r>
              <a:rPr lang="ko-KR" altLang="en-US" dirty="0">
                <a:solidFill>
                  <a:srgbClr val="FF0000"/>
                </a:solidFill>
              </a:rPr>
              <a:t>하는</a:t>
            </a:r>
            <a:r>
              <a:rPr lang="en-US" altLang="ko-KR" dirty="0"/>
              <a:t>, </a:t>
            </a:r>
            <a:r>
              <a:rPr lang="ko-KR" altLang="en-US" dirty="0"/>
              <a:t>고발</a:t>
            </a:r>
            <a:r>
              <a:rPr lang="ko-KR" altLang="en-US" dirty="0">
                <a:solidFill>
                  <a:srgbClr val="FF0000"/>
                </a:solidFill>
              </a:rPr>
              <a:t>을</a:t>
            </a:r>
            <a:r>
              <a:rPr lang="en-US" altLang="ko-KR" dirty="0"/>
              <a:t>, </a:t>
            </a:r>
            <a:r>
              <a:rPr lang="ko-KR" altLang="en-US" dirty="0"/>
              <a:t>공정</a:t>
            </a:r>
            <a:r>
              <a:rPr lang="ko-KR" altLang="en-US" dirty="0">
                <a:solidFill>
                  <a:srgbClr val="FF0000"/>
                </a:solidFill>
              </a:rPr>
              <a:t>하고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4DB599-3635-4F31-9D6F-193FA1158F72}"/>
              </a:ext>
            </a:extLst>
          </p:cNvPr>
          <p:cNvSpPr txBox="1"/>
          <p:nvPr/>
        </p:nvSpPr>
        <p:spPr>
          <a:xfrm>
            <a:off x="3063688" y="4478788"/>
            <a:ext cx="607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명사 </a:t>
            </a:r>
            <a:r>
              <a:rPr lang="en-US" altLang="ko-KR" b="1" dirty="0"/>
              <a:t>+ </a:t>
            </a:r>
            <a:r>
              <a:rPr lang="ko-KR" altLang="en-US" b="1" dirty="0"/>
              <a:t>조사 형태에서 </a:t>
            </a:r>
            <a:r>
              <a:rPr lang="ko-KR" altLang="en-US" b="1" u="sng" dirty="0"/>
              <a:t>명사만을 추출</a:t>
            </a:r>
            <a:r>
              <a:rPr lang="ko-KR" altLang="en-US" b="1" dirty="0"/>
              <a:t>하여 나타내고자 함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5170E34-1E5E-4805-99DA-5EAC72177DE5}"/>
              </a:ext>
            </a:extLst>
          </p:cNvPr>
          <p:cNvCxnSpPr/>
          <p:nvPr/>
        </p:nvCxnSpPr>
        <p:spPr>
          <a:xfrm>
            <a:off x="4861996" y="3514713"/>
            <a:ext cx="0" cy="320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850742A-A5B6-415B-A135-C63943B43FC9}"/>
              </a:ext>
            </a:extLst>
          </p:cNvPr>
          <p:cNvSpPr txBox="1"/>
          <p:nvPr/>
        </p:nvSpPr>
        <p:spPr>
          <a:xfrm>
            <a:off x="3063688" y="4930079"/>
            <a:ext cx="5901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자바 언어로 짜여진 오픈소스 들 중 </a:t>
            </a:r>
            <a:r>
              <a:rPr lang="en-US" altLang="ko-KR" b="1" dirty="0"/>
              <a:t>KOMORAN</a:t>
            </a:r>
            <a:r>
              <a:rPr lang="ko-KR" altLang="en-US" b="1" dirty="0"/>
              <a:t>을 선택</a:t>
            </a:r>
            <a:endParaRPr lang="en-US" altLang="ko-KR" b="1" dirty="0"/>
          </a:p>
          <a:p>
            <a:r>
              <a:rPr lang="ko-KR" altLang="en-US" sz="1400" dirty="0" err="1"/>
              <a:t>꼬꼬마</a:t>
            </a:r>
            <a:r>
              <a:rPr lang="ko-KR" altLang="en-US" sz="1400" dirty="0"/>
              <a:t> 형태소 분석기</a:t>
            </a:r>
            <a:r>
              <a:rPr lang="en-US" altLang="ko-KR" sz="1400" dirty="0"/>
              <a:t>, </a:t>
            </a:r>
            <a:r>
              <a:rPr lang="en-US" altLang="ko-KR" sz="1400" b="1" u="sng" dirty="0">
                <a:solidFill>
                  <a:srgbClr val="FF0000"/>
                </a:solidFill>
              </a:rPr>
              <a:t>KOMORAN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OPEN-KOREAN-TEXT</a:t>
            </a:r>
            <a:endParaRPr lang="ko-KR" altLang="en-US" sz="1400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B26FBC5-56B2-400D-B4E9-BF592B884613}"/>
              </a:ext>
            </a:extLst>
          </p:cNvPr>
          <p:cNvCxnSpPr>
            <a:cxnSpLocks/>
          </p:cNvCxnSpPr>
          <p:nvPr/>
        </p:nvCxnSpPr>
        <p:spPr>
          <a:xfrm>
            <a:off x="5350669" y="5514854"/>
            <a:ext cx="578639" cy="293014"/>
          </a:xfrm>
          <a:prstGeom prst="bentConnector3">
            <a:avLst>
              <a:gd name="adj1" fmla="val 185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FB6B3C-4313-467C-81C4-B7674A8DA1F7}"/>
              </a:ext>
            </a:extLst>
          </p:cNvPr>
          <p:cNvSpPr/>
          <p:nvPr/>
        </p:nvSpPr>
        <p:spPr>
          <a:xfrm>
            <a:off x="5860701" y="5414972"/>
            <a:ext cx="4091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3"/>
              </a:rPr>
              <a:t>https://www.shineware.co.kr/products/komoran/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68B24C-8144-4EE4-8977-4FA600CB7E1B}"/>
              </a:ext>
            </a:extLst>
          </p:cNvPr>
          <p:cNvSpPr txBox="1"/>
          <p:nvPr/>
        </p:nvSpPr>
        <p:spPr>
          <a:xfrm>
            <a:off x="5860701" y="5708688"/>
            <a:ext cx="6096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다른 형태소 분석기들 보다 속도</a:t>
            </a:r>
            <a:r>
              <a:rPr lang="en-US" altLang="ko-KR" sz="1400" dirty="0"/>
              <a:t>, </a:t>
            </a:r>
            <a:r>
              <a:rPr lang="ko-KR" altLang="en-US" sz="1400" dirty="0"/>
              <a:t>정확성이 높으며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사용자 사전을 지원하여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아이언맨과</a:t>
            </a:r>
            <a:r>
              <a:rPr lang="ko-KR" altLang="en-US" sz="1400" dirty="0"/>
              <a:t> 같은 단어를 명사로 추가 할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18976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</p:spTree>
    <p:extLst>
      <p:ext uri="{BB962C8B-B14F-4D97-AF65-F5344CB8AC3E}">
        <p14:creationId xmlns:p14="http://schemas.microsoft.com/office/powerpoint/2010/main" val="2519874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Reference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C176E-0D1D-4EC1-A3D3-6455FB829963}"/>
              </a:ext>
            </a:extLst>
          </p:cNvPr>
          <p:cNvSpPr/>
          <p:nvPr/>
        </p:nvSpPr>
        <p:spPr>
          <a:xfrm>
            <a:off x="349623" y="1563190"/>
            <a:ext cx="11273258" cy="3298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Tweetrend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</a:t>
            </a:r>
            <a:r>
              <a:rPr lang="ko-KR" altLang="en-US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u="sng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http://tweetrend.com/</a:t>
            </a:r>
            <a:endParaRPr lang="ko-KR" altLang="ko-KR" sz="2000" u="sng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 </a:t>
            </a:r>
            <a:endParaRPr lang="ko-KR" altLang="ko-KR" sz="2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Foller.me beta, 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https://foller.me/</a:t>
            </a: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ko-KR" altLang="en-US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중앙선거관리 위원회 선거통계시스템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http://info.nec.go.kr/</a:t>
            </a: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Twitter Developer, 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https://developer.twitter.com/</a:t>
            </a: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Search Tweets, </a:t>
            </a:r>
            <a:r>
              <a:rPr lang="en-US" altLang="ko-KR" u="sng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https://developer.twitter.com/en/docs/tweets/search/guides/standard-operators</a:t>
            </a:r>
          </a:p>
          <a:p>
            <a:pPr>
              <a:lnSpc>
                <a:spcPct val="107000"/>
              </a:lnSpc>
            </a:pPr>
            <a:endParaRPr lang="en-US" altLang="ko-KR" kern="100" dirty="0">
              <a:latin typeface="휴먼명조" panose="02010504000101010101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ko-KR" altLang="ko-KR" sz="1600" dirty="0"/>
              <a:t>정재화</a:t>
            </a:r>
            <a:r>
              <a:rPr lang="en-US" altLang="ko-KR" sz="1600" dirty="0"/>
              <a:t>, </a:t>
            </a:r>
            <a:r>
              <a:rPr lang="ko-KR" altLang="ko-KR" sz="1600" dirty="0"/>
              <a:t>시작하세요</a:t>
            </a:r>
            <a:r>
              <a:rPr lang="en-US" altLang="ko-KR" sz="1600" dirty="0"/>
              <a:t>! </a:t>
            </a:r>
            <a:r>
              <a:rPr lang="ko-KR" altLang="ko-KR" sz="1600" dirty="0" err="1"/>
              <a:t>하둡</a:t>
            </a:r>
            <a:r>
              <a:rPr lang="ko-KR" altLang="ko-KR" sz="1600" dirty="0"/>
              <a:t> 프로그래밍 빅데이터 분석을 위한 </a:t>
            </a:r>
            <a:r>
              <a:rPr lang="ko-KR" altLang="ko-KR" sz="1600" dirty="0" err="1"/>
              <a:t>하둡</a:t>
            </a:r>
            <a:r>
              <a:rPr lang="ko-KR" altLang="ko-KR" sz="1600" dirty="0"/>
              <a:t> 기초부터</a:t>
            </a:r>
            <a:r>
              <a:rPr lang="en-US" altLang="ko-KR" sz="1600" dirty="0"/>
              <a:t> YARN</a:t>
            </a:r>
            <a:r>
              <a:rPr lang="ko-KR" altLang="ko-KR" sz="1600" dirty="0"/>
              <a:t>까지</a:t>
            </a:r>
            <a:r>
              <a:rPr lang="en-US" altLang="ko-KR" sz="1600" dirty="0"/>
              <a:t>[</a:t>
            </a:r>
            <a:r>
              <a:rPr lang="ko-KR" altLang="ko-KR" sz="1600" dirty="0"/>
              <a:t>개정</a:t>
            </a:r>
            <a:r>
              <a:rPr lang="en-US" altLang="ko-KR" sz="1600" dirty="0"/>
              <a:t>2</a:t>
            </a:r>
            <a:r>
              <a:rPr lang="ko-KR" altLang="ko-KR" sz="1600" dirty="0"/>
              <a:t>판</a:t>
            </a:r>
            <a:r>
              <a:rPr lang="en-US" altLang="ko-KR" sz="1600" dirty="0"/>
              <a:t>], 2016.05.13, </a:t>
            </a:r>
            <a:r>
              <a:rPr lang="ko-KR" altLang="ko-KR" sz="1600" dirty="0" err="1"/>
              <a:t>위키북스</a:t>
            </a:r>
            <a:endParaRPr lang="ko-KR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757737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Impression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6894AC-9A66-4122-B4BF-202B23FE20E9}"/>
              </a:ext>
            </a:extLst>
          </p:cNvPr>
          <p:cNvSpPr/>
          <p:nvPr/>
        </p:nvSpPr>
        <p:spPr>
          <a:xfrm>
            <a:off x="678656" y="1671638"/>
            <a:ext cx="5157788" cy="220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chemeClr val="tx1"/>
                </a:solidFill>
              </a:rPr>
              <a:t>이석준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Twitter API </a:t>
            </a:r>
            <a:r>
              <a:rPr lang="ko-KR" altLang="en-US" dirty="0">
                <a:solidFill>
                  <a:schemeClr val="tx1"/>
                </a:solidFill>
              </a:rPr>
              <a:t>수정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DB Table</a:t>
            </a:r>
            <a:r>
              <a:rPr lang="ko-KR" altLang="en-US" dirty="0">
                <a:solidFill>
                  <a:schemeClr val="tx1"/>
                </a:solidFill>
              </a:rPr>
              <a:t> 수정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T-SA </a:t>
            </a:r>
            <a:r>
              <a:rPr lang="ko-KR" altLang="en-US" dirty="0">
                <a:solidFill>
                  <a:schemeClr val="tx1"/>
                </a:solidFill>
              </a:rPr>
              <a:t>수정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8D03E3-8553-4A53-A9B0-172B20DFD4F3}"/>
              </a:ext>
            </a:extLst>
          </p:cNvPr>
          <p:cNvSpPr/>
          <p:nvPr/>
        </p:nvSpPr>
        <p:spPr>
          <a:xfrm>
            <a:off x="5836444" y="1671638"/>
            <a:ext cx="5157788" cy="220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 err="1">
                <a:solidFill>
                  <a:schemeClr val="tx1"/>
                </a:solidFill>
              </a:rPr>
              <a:t>이윤혁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PPT </a:t>
            </a:r>
            <a:r>
              <a:rPr lang="ko-KR" altLang="en-US" dirty="0">
                <a:solidFill>
                  <a:schemeClr val="tx1"/>
                </a:solidFill>
              </a:rPr>
              <a:t>작성 진행 중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19</a:t>
            </a:r>
            <a:r>
              <a:rPr lang="ko-KR" altLang="en-US" dirty="0">
                <a:solidFill>
                  <a:schemeClr val="tx1"/>
                </a:solidFill>
              </a:rPr>
              <a:t>대 대통령 선거 자료 수집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KeywordCount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Map </a:t>
            </a:r>
            <a:r>
              <a:rPr lang="ko-KR" altLang="en-US" dirty="0">
                <a:solidFill>
                  <a:schemeClr val="tx1"/>
                </a:solidFill>
              </a:rPr>
              <a:t>수정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en-US" dirty="0">
                <a:solidFill>
                  <a:schemeClr val="tx1"/>
                </a:solidFill>
              </a:rPr>
              <a:t>보고서 수정 진행 중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</a:t>
            </a: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A93F47-BB44-4DC2-8267-BBC271C1E88F}"/>
              </a:ext>
            </a:extLst>
          </p:cNvPr>
          <p:cNvSpPr/>
          <p:nvPr/>
        </p:nvSpPr>
        <p:spPr>
          <a:xfrm>
            <a:off x="678656" y="3879056"/>
            <a:ext cx="5157788" cy="220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chemeClr val="tx1"/>
                </a:solidFill>
              </a:rPr>
              <a:t>배인규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DB Insert</a:t>
            </a:r>
            <a:r>
              <a:rPr lang="ko-KR" altLang="en-US" dirty="0">
                <a:solidFill>
                  <a:schemeClr val="tx1"/>
                </a:solidFill>
              </a:rPr>
              <a:t> 수정 진행 중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F71FAA-4C25-4694-803A-BB9029D99BA4}"/>
              </a:ext>
            </a:extLst>
          </p:cNvPr>
          <p:cNvSpPr/>
          <p:nvPr/>
        </p:nvSpPr>
        <p:spPr>
          <a:xfrm>
            <a:off x="5836444" y="3879056"/>
            <a:ext cx="5157788" cy="220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 err="1">
                <a:solidFill>
                  <a:schemeClr val="tx1"/>
                </a:solidFill>
              </a:rPr>
              <a:t>서재익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시각화 수정 진행 중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2234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07A5010-5379-4186-90C6-5C796160708A}"/>
              </a:ext>
            </a:extLst>
          </p:cNvPr>
          <p:cNvSpPr/>
          <p:nvPr/>
        </p:nvSpPr>
        <p:spPr>
          <a:xfrm>
            <a:off x="349623" y="1445433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Team Introduction</a:t>
            </a:r>
            <a:endParaRPr lang="ko-KR" altLang="en-US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Purpose of Development</a:t>
            </a:r>
            <a:endParaRPr lang="ko-KR" altLang="en-US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Related Works &amp; Control Group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Development Environment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Program Flowchart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6.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Implementation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7.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Result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Reference</a:t>
            </a:r>
            <a:endParaRPr lang="en-US" altLang="ko-KR" sz="10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9. T-SA: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Impression</a:t>
            </a:r>
          </a:p>
          <a:p>
            <a:r>
              <a:rPr lang="en-US" altLang="ko-KR" sz="10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26965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Contents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992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7A081-4FAA-41EF-84C3-C085F4784A31}"/>
              </a:ext>
            </a:extLst>
          </p:cNvPr>
          <p:cNvSpPr txBox="1"/>
          <p:nvPr/>
        </p:nvSpPr>
        <p:spPr>
          <a:xfrm>
            <a:off x="2328439" y="2547982"/>
            <a:ext cx="85653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/>
              <a:t>Thank you</a:t>
            </a:r>
            <a:endParaRPr lang="ko-KR" alt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2657668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3F1D17-F633-4D06-B57B-246102759369}"/>
              </a:ext>
            </a:extLst>
          </p:cNvPr>
          <p:cNvGrpSpPr/>
          <p:nvPr/>
        </p:nvGrpSpPr>
        <p:grpSpPr>
          <a:xfrm>
            <a:off x="8170327" y="2457450"/>
            <a:ext cx="1880242" cy="2823882"/>
            <a:chOff x="8170327" y="2457450"/>
            <a:chExt cx="1880242" cy="282388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2318535-D662-4EC7-91FF-B3D72FBCE123}"/>
                </a:ext>
              </a:extLst>
            </p:cNvPr>
            <p:cNvSpPr/>
            <p:nvPr/>
          </p:nvSpPr>
          <p:spPr>
            <a:xfrm>
              <a:off x="8185910" y="4851027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3.2.0</a:t>
              </a:r>
              <a:endParaRPr lang="en-US" altLang="ko-KR" sz="15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43408BB4-DB5E-4FAB-A834-1EEA2F09D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213" y="3475772"/>
              <a:ext cx="1440000" cy="892909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3D86CE7A-9B72-42C7-9DE9-8C3DE492C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08" b="89853" l="8377" r="925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0327" y="2457450"/>
              <a:ext cx="1864800" cy="536400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7888F60-D576-4FDE-A3FD-D4C13314D9FE}"/>
                </a:ext>
              </a:extLst>
            </p:cNvPr>
            <p:cNvSpPr/>
            <p:nvPr/>
          </p:nvSpPr>
          <p:spPr>
            <a:xfrm>
              <a:off x="8179884" y="2457450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2623139-555E-496F-9E27-8A3AC9527539}"/>
              </a:ext>
            </a:extLst>
          </p:cNvPr>
          <p:cNvGrpSpPr/>
          <p:nvPr/>
        </p:nvGrpSpPr>
        <p:grpSpPr>
          <a:xfrm>
            <a:off x="4141867" y="2457450"/>
            <a:ext cx="1874032" cy="2823882"/>
            <a:chOff x="4141867" y="2457450"/>
            <a:chExt cx="1874032" cy="2823882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A6C48F6-33C0-49C3-93E7-F75F108C4A9E}"/>
                </a:ext>
              </a:extLst>
            </p:cNvPr>
            <p:cNvSpPr/>
            <p:nvPr/>
          </p:nvSpPr>
          <p:spPr>
            <a:xfrm>
              <a:off x="4141867" y="2457450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33FE867-2414-43F4-A46B-9173339F7AC8}"/>
                </a:ext>
              </a:extLst>
            </p:cNvPr>
            <p:cNvSpPr/>
            <p:nvPr/>
          </p:nvSpPr>
          <p:spPr>
            <a:xfrm>
              <a:off x="4147893" y="4851027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1.8.0_191</a:t>
              </a:r>
              <a:endParaRPr lang="en-US" altLang="ko-KR" sz="15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A5C49F8-D30E-4AAD-9477-E24E8570C409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4" t="32076" r="938" b="32263"/>
            <a:stretch/>
          </p:blipFill>
          <p:spPr>
            <a:xfrm>
              <a:off x="4151099" y="2457450"/>
              <a:ext cx="1864800" cy="53640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6FE9FC01-3813-47EC-A924-39B6CA7F0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196" y="3202226"/>
              <a:ext cx="1440000" cy="1440000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ACB78FE-1DC3-4425-8FA7-A784BAAE9FA7}"/>
              </a:ext>
            </a:extLst>
          </p:cNvPr>
          <p:cNvGrpSpPr/>
          <p:nvPr/>
        </p:nvGrpSpPr>
        <p:grpSpPr>
          <a:xfrm>
            <a:off x="6156097" y="2457450"/>
            <a:ext cx="1870685" cy="2823882"/>
            <a:chOff x="1700944" y="1867157"/>
            <a:chExt cx="1870685" cy="282388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3ED5A72-49D2-417F-9D34-EA2BE2CC7B81}"/>
                </a:ext>
              </a:extLst>
            </p:cNvPr>
            <p:cNvSpPr/>
            <p:nvPr/>
          </p:nvSpPr>
          <p:spPr>
            <a:xfrm>
              <a:off x="1700944" y="1867157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80E6872-1987-4F7F-98EE-40EA92CC7DD9}"/>
                </a:ext>
              </a:extLst>
            </p:cNvPr>
            <p:cNvSpPr/>
            <p:nvPr/>
          </p:nvSpPr>
          <p:spPr>
            <a:xfrm>
              <a:off x="1706970" y="4260734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2019-03(4.11)</a:t>
              </a: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D6A403E2-33D9-47E9-9B0F-E36C0BB222FC}"/>
              </a:ext>
            </a:extLst>
          </p:cNvPr>
          <p:cNvPicPr>
            <a:picLocks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39" y="3202226"/>
            <a:ext cx="144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596C9E1-C8BF-4C43-85B6-4E5EB025191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65" t="-11402" r="-4444" b="-8848"/>
          <a:stretch/>
        </p:blipFill>
        <p:spPr>
          <a:xfrm>
            <a:off x="6156097" y="2457450"/>
            <a:ext cx="1864800" cy="536400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C09FC02D-60D9-45D4-AAB8-6B5C475591BC}"/>
              </a:ext>
            </a:extLst>
          </p:cNvPr>
          <p:cNvGrpSpPr/>
          <p:nvPr/>
        </p:nvGrpSpPr>
        <p:grpSpPr>
          <a:xfrm>
            <a:off x="2117896" y="2457450"/>
            <a:ext cx="1870685" cy="2823882"/>
            <a:chOff x="2117896" y="2457450"/>
            <a:chExt cx="1870685" cy="282388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C142E99-2AD5-4217-BC2B-372E9CB1F3F6}"/>
                </a:ext>
              </a:extLst>
            </p:cNvPr>
            <p:cNvGrpSpPr/>
            <p:nvPr/>
          </p:nvGrpSpPr>
          <p:grpSpPr>
            <a:xfrm>
              <a:off x="2117896" y="2457450"/>
              <a:ext cx="1870685" cy="2823882"/>
              <a:chOff x="1700944" y="1867157"/>
              <a:chExt cx="1870685" cy="2823882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D316862-6C3E-4EDC-B746-A7ECC5CE816E}"/>
                  </a:ext>
                </a:extLst>
              </p:cNvPr>
              <p:cNvSpPr/>
              <p:nvPr/>
            </p:nvSpPr>
            <p:spPr>
              <a:xfrm>
                <a:off x="1700944" y="1867157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22E019D-D788-4AA0-B087-0704CD68FDAB}"/>
                  </a:ext>
                </a:extLst>
              </p:cNvPr>
              <p:cNvSpPr/>
              <p:nvPr/>
            </p:nvSpPr>
            <p:spPr>
              <a:xfrm>
                <a:off x="1706970" y="4260734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10.1.38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0C274B9-2260-451D-8732-1E38A39B4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633" r="-3633"/>
            <a:stretch/>
          </p:blipFill>
          <p:spPr>
            <a:xfrm>
              <a:off x="2117896" y="2457450"/>
              <a:ext cx="1864800" cy="5364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50385F1-547F-4954-8148-599454B17DB8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238" y="3382226"/>
              <a:ext cx="1440000" cy="1080000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1BFE015-43E7-4250-89DD-A06E41AC6FBA}"/>
              </a:ext>
            </a:extLst>
          </p:cNvPr>
          <p:cNvGrpSpPr/>
          <p:nvPr/>
        </p:nvGrpSpPr>
        <p:grpSpPr>
          <a:xfrm>
            <a:off x="107014" y="2457450"/>
            <a:ext cx="1870685" cy="2823882"/>
            <a:chOff x="107014" y="2457450"/>
            <a:chExt cx="1870685" cy="282388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FED4D47-AF92-48B8-B9E8-DD5BBB0A833A}"/>
                </a:ext>
              </a:extLst>
            </p:cNvPr>
            <p:cNvGrpSpPr/>
            <p:nvPr/>
          </p:nvGrpSpPr>
          <p:grpSpPr>
            <a:xfrm>
              <a:off x="107014" y="2457450"/>
              <a:ext cx="1870685" cy="2823882"/>
              <a:chOff x="2833243" y="2652260"/>
              <a:chExt cx="1870685" cy="2823882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117875F-9DED-48F8-B196-7098FF0D5D09}"/>
                  </a:ext>
                </a:extLst>
              </p:cNvPr>
              <p:cNvSpPr/>
              <p:nvPr/>
            </p:nvSpPr>
            <p:spPr>
              <a:xfrm>
                <a:off x="2833243" y="265226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1D5BD4C-920D-4F6F-BE1C-43784F722832}"/>
                  </a:ext>
                </a:extLst>
              </p:cNvPr>
              <p:cNvSpPr/>
              <p:nvPr/>
            </p:nvSpPr>
            <p:spPr>
              <a:xfrm>
                <a:off x="2839269" y="504583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3.6</a:t>
                </a:r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39DD1DD-DF51-4BE0-B4F9-9C8EABE6D872}"/>
                </a:ext>
              </a:extLst>
            </p:cNvPr>
            <p:cNvPicPr>
              <a:picLocks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5" r="33487" b="35951"/>
            <a:stretch/>
          </p:blipFill>
          <p:spPr>
            <a:xfrm>
              <a:off x="322356" y="3202226"/>
              <a:ext cx="1440000" cy="14400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F37168C-63DB-4456-9C73-2B346C8D32EB}"/>
                </a:ext>
              </a:extLst>
            </p:cNvPr>
            <p:cNvPicPr>
              <a:picLocks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6" t="63652" r="27221"/>
            <a:stretch/>
          </p:blipFill>
          <p:spPr>
            <a:xfrm>
              <a:off x="107014" y="2489200"/>
              <a:ext cx="1864800" cy="522000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0A60AB-7AEB-4756-927A-7AABE7DFFFFF}"/>
              </a:ext>
            </a:extLst>
          </p:cNvPr>
          <p:cNvGrpSpPr/>
          <p:nvPr/>
        </p:nvGrpSpPr>
        <p:grpSpPr>
          <a:xfrm>
            <a:off x="10214300" y="2457450"/>
            <a:ext cx="1870685" cy="2823882"/>
            <a:chOff x="10214300" y="2457450"/>
            <a:chExt cx="1870685" cy="2823882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A35D324-A0F3-46BF-9F6C-ED9C28E7CC7E}"/>
                </a:ext>
              </a:extLst>
            </p:cNvPr>
            <p:cNvGrpSpPr/>
            <p:nvPr/>
          </p:nvGrpSpPr>
          <p:grpSpPr>
            <a:xfrm>
              <a:off x="10214300" y="2457450"/>
              <a:ext cx="1870685" cy="2823882"/>
              <a:chOff x="5175276" y="2652260"/>
              <a:chExt cx="1870685" cy="2823882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8CD78FBD-2D89-46C7-B75E-D83402465C54}"/>
                  </a:ext>
                </a:extLst>
              </p:cNvPr>
              <p:cNvSpPr/>
              <p:nvPr/>
            </p:nvSpPr>
            <p:spPr>
              <a:xfrm>
                <a:off x="5181302" y="504583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1.4.7</a:t>
                </a:r>
              </a:p>
            </p:txBody>
          </p: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57A83958-F9CC-4AFF-BA09-765F3878A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6852" y="3684197"/>
                <a:ext cx="1440000" cy="892909"/>
              </a:xfrm>
              <a:prstGeom prst="rect">
                <a:avLst/>
              </a:prstGeom>
            </p:spPr>
          </p:pic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CCD11E32-0928-47F8-BB97-28C5CE82385A}"/>
                  </a:ext>
                </a:extLst>
              </p:cNvPr>
              <p:cNvSpPr/>
              <p:nvPr/>
            </p:nvSpPr>
            <p:spPr>
              <a:xfrm>
                <a:off x="5175276" y="265226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pic>
          <p:nvPicPr>
            <p:cNvPr id="1026" name="Picture 2" descr="sqoopì ëí ì´ë¯¸ì§ ê²ìê²°ê³¼">
              <a:extLst>
                <a:ext uri="{FF2B5EF4-FFF2-40B4-BE49-F238E27FC236}">
                  <a16:creationId xmlns:a16="http://schemas.microsoft.com/office/drawing/2014/main" id="{2454A66A-4661-47DC-BA85-3897D2E4A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4703" y="2585691"/>
              <a:ext cx="1642346" cy="434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9D4AB0-B506-4CA7-A25E-CBAB4E787283}"/>
              </a:ext>
            </a:extLst>
          </p:cNvPr>
          <p:cNvSpPr/>
          <p:nvPr/>
        </p:nvSpPr>
        <p:spPr>
          <a:xfrm>
            <a:off x="107014" y="5324196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658E963-10C4-4480-9266-F6660925B0B3}"/>
              </a:ext>
            </a:extLst>
          </p:cNvPr>
          <p:cNvSpPr/>
          <p:nvPr/>
        </p:nvSpPr>
        <p:spPr>
          <a:xfrm>
            <a:off x="2117896" y="5324195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B0BDA61-D7E1-4FEC-A402-79BB53679B60}"/>
              </a:ext>
            </a:extLst>
          </p:cNvPr>
          <p:cNvSpPr/>
          <p:nvPr/>
        </p:nvSpPr>
        <p:spPr>
          <a:xfrm>
            <a:off x="4154588" y="5324195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297DB9-38AC-4865-BA7C-617E7243F068}"/>
              </a:ext>
            </a:extLst>
          </p:cNvPr>
          <p:cNvSpPr/>
          <p:nvPr/>
        </p:nvSpPr>
        <p:spPr>
          <a:xfrm>
            <a:off x="6159445" y="5324194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0952269-8546-4502-B25F-BF9552C6D97D}"/>
              </a:ext>
            </a:extLst>
          </p:cNvPr>
          <p:cNvSpPr/>
          <p:nvPr/>
        </p:nvSpPr>
        <p:spPr>
          <a:xfrm>
            <a:off x="8183232" y="5322441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B8653D1-C60A-4708-B4FD-90124D6EC784}"/>
              </a:ext>
            </a:extLst>
          </p:cNvPr>
          <p:cNvSpPr/>
          <p:nvPr/>
        </p:nvSpPr>
        <p:spPr>
          <a:xfrm>
            <a:off x="10217648" y="5322441"/>
            <a:ext cx="1861311" cy="4303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FF"/>
                </a:solidFill>
                <a:ea typeface="조선일보명조" panose="02030304000000000000" pitchFamily="18" charset="-127"/>
                <a:cs typeface="조선일보명조" panose="02030304000000000000" pitchFamily="18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ko-KR" sz="1100" b="1" dirty="0">
              <a:solidFill>
                <a:srgbClr val="FFFFFF"/>
              </a:solidFill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259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CEE3F-124D-4B16-8F60-1D47716DCE7B}"/>
              </a:ext>
            </a:extLst>
          </p:cNvPr>
          <p:cNvSpPr/>
          <p:nvPr/>
        </p:nvSpPr>
        <p:spPr>
          <a:xfrm>
            <a:off x="2429435" y="1563190"/>
            <a:ext cx="9278471" cy="28238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- </a:t>
            </a:r>
            <a:r>
              <a:rPr lang="ko-KR" altLang="ko-KR" dirty="0"/>
              <a:t>파이썬</a:t>
            </a:r>
            <a:r>
              <a:rPr lang="en-US" altLang="ko-KR" dirty="0"/>
              <a:t>(Python)</a:t>
            </a:r>
            <a:r>
              <a:rPr lang="ko-KR" altLang="ko-KR" dirty="0"/>
              <a:t>은</a:t>
            </a:r>
            <a:r>
              <a:rPr lang="en-US" altLang="ko-KR" dirty="0"/>
              <a:t> 1991</a:t>
            </a:r>
            <a:r>
              <a:rPr lang="ko-KR" altLang="ko-KR" dirty="0"/>
              <a:t>년 프로그래머인 귀도 반 </a:t>
            </a:r>
            <a:r>
              <a:rPr lang="ko-KR" altLang="ko-KR" dirty="0" err="1"/>
              <a:t>로섬</a:t>
            </a:r>
            <a:r>
              <a:rPr lang="en-US" altLang="ko-KR" dirty="0"/>
              <a:t>(Guido van Rossum)</a:t>
            </a:r>
            <a:r>
              <a:rPr lang="ko-KR" altLang="ko-KR" dirty="0"/>
              <a:t>이 발표한 고급 프로그래밍 언어로</a:t>
            </a:r>
            <a:r>
              <a:rPr lang="en-US" altLang="ko-KR" dirty="0"/>
              <a:t>, </a:t>
            </a:r>
            <a:r>
              <a:rPr lang="ko-KR" altLang="ko-KR" dirty="0"/>
              <a:t>플랫폼 독립적이며 인터프리터식</a:t>
            </a:r>
            <a:r>
              <a:rPr lang="en-US" altLang="ko-KR" dirty="0"/>
              <a:t>, </a:t>
            </a:r>
            <a:r>
              <a:rPr lang="ko-KR" altLang="ko-KR" dirty="0"/>
              <a:t>객체 지향적</a:t>
            </a:r>
            <a:r>
              <a:rPr lang="en-US" altLang="ko-KR" dirty="0"/>
              <a:t>, </a:t>
            </a:r>
            <a:r>
              <a:rPr lang="ko-KR" altLang="ko-KR" dirty="0"/>
              <a:t>동적 타이</a:t>
            </a:r>
            <a:r>
              <a:rPr lang="ko-KR" altLang="en-US" dirty="0"/>
              <a:t>핑</a:t>
            </a:r>
            <a:r>
              <a:rPr lang="en-US" altLang="ko-KR" dirty="0"/>
              <a:t> </a:t>
            </a:r>
            <a:r>
              <a:rPr lang="ko-KR" altLang="ko-KR" dirty="0"/>
              <a:t>대화형 언어이다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ko-KR" dirty="0" err="1"/>
              <a:t>파이썬은</a:t>
            </a:r>
            <a:r>
              <a:rPr lang="ko-KR" altLang="ko-KR" dirty="0"/>
              <a:t> 비영리의 파이썬 소프트웨어 재단이 관리하는 개방형</a:t>
            </a:r>
            <a:r>
              <a:rPr lang="en-US" altLang="ko-KR" dirty="0"/>
              <a:t>, </a:t>
            </a:r>
            <a:r>
              <a:rPr lang="ko-KR" altLang="ko-KR" dirty="0"/>
              <a:t>공동체 기반 개발 모델을 가지고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Python site </a:t>
            </a:r>
          </a:p>
          <a:p>
            <a:r>
              <a:rPr lang="en-US" altLang="ko-KR" sz="1600" dirty="0">
                <a:ea typeface="조선일보명조" panose="02030304000000000000" pitchFamily="18" charset="-127"/>
                <a:cs typeface="조선일보명조" panose="02030304000000000000" pitchFamily="18" charset="-127"/>
                <a:hlinkClick r:id="rId3"/>
              </a:rPr>
              <a:t>https://www.python.org/</a:t>
            </a:r>
            <a:endParaRPr lang="en-US" altLang="ko-KR" sz="1600" dirty="0"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500" b="1" dirty="0"/>
          </a:p>
          <a:p>
            <a:r>
              <a:rPr lang="en-US" altLang="ko-KR" b="1" dirty="0"/>
              <a:t>Python </a:t>
            </a:r>
            <a:r>
              <a:rPr lang="ko-KR" altLang="ko-KR" b="1" dirty="0"/>
              <a:t>설치</a:t>
            </a:r>
            <a:endParaRPr lang="ko-KR" altLang="ko-KR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u="sng" dirty="0"/>
              <a:t>python3</a:t>
            </a:r>
          </a:p>
          <a:p>
            <a:endParaRPr lang="en-US" altLang="ko-KR" sz="500" u="sng" dirty="0"/>
          </a:p>
          <a:p>
            <a:r>
              <a:rPr lang="en-US" altLang="ko-KR" b="1" dirty="0"/>
              <a:t>Version Check</a:t>
            </a:r>
          </a:p>
          <a:p>
            <a:r>
              <a:rPr lang="en-US" altLang="ko-KR" sz="1600" dirty="0"/>
              <a:t>~$ python3 --version</a:t>
            </a:r>
            <a:endParaRPr lang="ko-KR" altLang="ko-KR" sz="1600" dirty="0"/>
          </a:p>
          <a:p>
            <a:r>
              <a:rPr lang="en-US" altLang="ko-KR" sz="1400" dirty="0"/>
              <a:t>Python 3.6</a:t>
            </a:r>
            <a:endParaRPr lang="ko-KR" altLang="ko-KR" sz="1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1E1CB9-CD5E-4F23-82BF-4C3CE412D3E5}"/>
              </a:ext>
            </a:extLst>
          </p:cNvPr>
          <p:cNvGrpSpPr/>
          <p:nvPr/>
        </p:nvGrpSpPr>
        <p:grpSpPr>
          <a:xfrm>
            <a:off x="349623" y="1563190"/>
            <a:ext cx="1870685" cy="2823882"/>
            <a:chOff x="2137882" y="2652260"/>
            <a:chExt cx="1870685" cy="28238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4B9A873-03F5-4007-A4F8-530245883322}"/>
                </a:ext>
              </a:extLst>
            </p:cNvPr>
            <p:cNvGrpSpPr/>
            <p:nvPr/>
          </p:nvGrpSpPr>
          <p:grpSpPr>
            <a:xfrm>
              <a:off x="2137882" y="2652260"/>
              <a:ext cx="1870685" cy="2823882"/>
              <a:chOff x="2833243" y="2652260"/>
              <a:chExt cx="1870685" cy="2823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F3DBA50-11C3-4644-8A85-3DEAFA61EF8D}"/>
                  </a:ext>
                </a:extLst>
              </p:cNvPr>
              <p:cNvSpPr/>
              <p:nvPr/>
            </p:nvSpPr>
            <p:spPr>
              <a:xfrm>
                <a:off x="2833243" y="265226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B404D57-3769-48F4-94E2-EA61386410E1}"/>
                  </a:ext>
                </a:extLst>
              </p:cNvPr>
              <p:cNvSpPr/>
              <p:nvPr/>
            </p:nvSpPr>
            <p:spPr>
              <a:xfrm>
                <a:off x="2839269" y="504583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3.6</a:t>
                </a: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FB89E61-F69F-41DC-8189-C9FE828B9A82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5" r="33487" b="35951"/>
            <a:stretch/>
          </p:blipFill>
          <p:spPr>
            <a:xfrm>
              <a:off x="2353224" y="3397036"/>
              <a:ext cx="1440000" cy="144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C7FE355-39A0-430F-9FB7-5CE33D34F745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6" t="63652" r="27221"/>
            <a:stretch/>
          </p:blipFill>
          <p:spPr>
            <a:xfrm>
              <a:off x="2137882" y="2684010"/>
              <a:ext cx="1864800" cy="52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9873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CEE3F-124D-4B16-8F60-1D47716DCE7B}"/>
              </a:ext>
            </a:extLst>
          </p:cNvPr>
          <p:cNvSpPr/>
          <p:nvPr/>
        </p:nvSpPr>
        <p:spPr>
          <a:xfrm>
            <a:off x="2429435" y="1563190"/>
            <a:ext cx="9278471" cy="28238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dirty="0"/>
              <a:t>MariaDB</a:t>
            </a:r>
            <a:r>
              <a:rPr lang="ko-KR" altLang="ko-KR" dirty="0"/>
              <a:t>는</a:t>
            </a:r>
            <a:r>
              <a:rPr lang="en-US" altLang="ko-KR" dirty="0"/>
              <a:t> MySQL</a:t>
            </a:r>
            <a:r>
              <a:rPr lang="ko-KR" altLang="ko-KR" dirty="0"/>
              <a:t>의 발전된 형태의 대체제로써</a:t>
            </a:r>
            <a:r>
              <a:rPr lang="en-US" altLang="ko-KR" dirty="0"/>
              <a:t>, https://downloads.mariadb.org/</a:t>
            </a:r>
            <a:r>
              <a:rPr lang="ko-KR" altLang="ko-KR" dirty="0"/>
              <a:t>에서 다운로드 받을 수 있으며</a:t>
            </a:r>
            <a:r>
              <a:rPr lang="en-US" altLang="ko-KR" dirty="0"/>
              <a:t>, GPL v2 </a:t>
            </a:r>
            <a:r>
              <a:rPr lang="ko-KR" altLang="ko-KR" dirty="0"/>
              <a:t>라이선스로 유지되고 있고</a:t>
            </a:r>
            <a:r>
              <a:rPr lang="en-US" altLang="ko-KR" dirty="0"/>
              <a:t>, MariaDB </a:t>
            </a:r>
            <a:r>
              <a:rPr lang="ko-KR" altLang="ko-KR" dirty="0"/>
              <a:t>커뮤니티와</a:t>
            </a:r>
            <a:r>
              <a:rPr lang="en-US" altLang="ko-KR" dirty="0"/>
              <a:t> MariaDB </a:t>
            </a:r>
            <a:r>
              <a:rPr lang="ko-KR" altLang="ko-KR" dirty="0"/>
              <a:t>재단이 주축이 되어 개발되고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MariaDB</a:t>
            </a:r>
            <a:r>
              <a:rPr lang="ko-KR" altLang="ko-KR" dirty="0"/>
              <a:t>는 현재까지 최신의</a:t>
            </a:r>
            <a:r>
              <a:rPr lang="en-US" altLang="ko-KR" dirty="0"/>
              <a:t> </a:t>
            </a:r>
            <a:r>
              <a:rPr lang="en-US" altLang="ko-KR" dirty="0" err="1"/>
              <a:t>MaySQL</a:t>
            </a:r>
            <a:r>
              <a:rPr lang="ko-KR" altLang="ko-KR" dirty="0"/>
              <a:t>과 같은 </a:t>
            </a:r>
            <a:r>
              <a:rPr lang="ko-KR" altLang="ko-KR" dirty="0" err="1"/>
              <a:t>브랜치로부터</a:t>
            </a:r>
            <a:r>
              <a:rPr lang="ko-KR" altLang="ko-KR" dirty="0"/>
              <a:t> </a:t>
            </a:r>
            <a:r>
              <a:rPr lang="ko-KR" altLang="ko-KR" dirty="0" err="1"/>
              <a:t>릴리즈되며</a:t>
            </a:r>
            <a:r>
              <a:rPr lang="en-US" altLang="ko-KR" dirty="0"/>
              <a:t>, </a:t>
            </a:r>
            <a:r>
              <a:rPr lang="ko-KR" altLang="ko-KR" dirty="0"/>
              <a:t>대개의 경우</a:t>
            </a:r>
            <a:r>
              <a:rPr lang="en-US" altLang="ko-KR" dirty="0"/>
              <a:t> MySQL</a:t>
            </a:r>
            <a:r>
              <a:rPr lang="ko-KR" altLang="ko-KR" dirty="0"/>
              <a:t>과 마찬가지로 동작한다</a:t>
            </a:r>
            <a:r>
              <a:rPr lang="en-US" altLang="ko-KR" dirty="0"/>
              <a:t>. MySQL</a:t>
            </a:r>
            <a:r>
              <a:rPr lang="ko-KR" altLang="ko-KR" dirty="0"/>
              <a:t>의 모든 명령어</a:t>
            </a:r>
            <a:r>
              <a:rPr lang="en-US" altLang="ko-KR" dirty="0"/>
              <a:t>, </a:t>
            </a:r>
            <a:r>
              <a:rPr lang="ko-KR" altLang="ko-KR" dirty="0"/>
              <a:t>인터페이스</a:t>
            </a:r>
            <a:r>
              <a:rPr lang="en-US" altLang="ko-KR" dirty="0"/>
              <a:t>, </a:t>
            </a:r>
            <a:r>
              <a:rPr lang="ko-KR" altLang="ko-KR" dirty="0"/>
              <a:t>라이브러리와</a:t>
            </a:r>
            <a:r>
              <a:rPr lang="en-US" altLang="ko-KR" dirty="0"/>
              <a:t> API</a:t>
            </a:r>
            <a:r>
              <a:rPr lang="ko-KR" altLang="ko-KR" dirty="0"/>
              <a:t>가</a:t>
            </a:r>
            <a:r>
              <a:rPr lang="en-US" altLang="ko-KR" dirty="0"/>
              <a:t> MariaDB</a:t>
            </a:r>
            <a:r>
              <a:rPr lang="ko-KR" altLang="ko-KR" dirty="0"/>
              <a:t>에도 존재한다</a:t>
            </a:r>
            <a:r>
              <a:rPr lang="en-US" altLang="ko-KR" dirty="0"/>
              <a:t>. </a:t>
            </a:r>
            <a:r>
              <a:rPr lang="ko-KR" altLang="ko-KR" dirty="0"/>
              <a:t>또한</a:t>
            </a:r>
            <a:r>
              <a:rPr lang="en-US" altLang="ko-KR" dirty="0"/>
              <a:t> MariaDB</a:t>
            </a:r>
            <a:r>
              <a:rPr lang="ko-KR" altLang="ko-KR" dirty="0"/>
              <a:t>로 데이터베이스를 변환할 필요도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MariaDB site </a:t>
            </a:r>
          </a:p>
          <a:p>
            <a:r>
              <a:rPr lang="en-US" altLang="ko-KR" dirty="0">
                <a:ea typeface="조선일보명조" panose="02030304000000000000" pitchFamily="18" charset="-127"/>
                <a:cs typeface="조선일보명조" panose="02030304000000000000" pitchFamily="18" charset="-127"/>
                <a:hlinkClick r:id="rId3"/>
              </a:rPr>
              <a:t>https://www.python.org/</a:t>
            </a:r>
            <a:endParaRPr lang="en-US" altLang="ko-KR" dirty="0"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/>
              <a:t> </a:t>
            </a:r>
            <a:endParaRPr lang="ko-KR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AA7B08A-E0AB-4FCF-A47E-C5E89F0CC4B6}"/>
              </a:ext>
            </a:extLst>
          </p:cNvPr>
          <p:cNvGrpSpPr/>
          <p:nvPr/>
        </p:nvGrpSpPr>
        <p:grpSpPr>
          <a:xfrm>
            <a:off x="349623" y="1563190"/>
            <a:ext cx="1870685" cy="2823882"/>
            <a:chOff x="4148764" y="2652260"/>
            <a:chExt cx="1870685" cy="28238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2671FD3-A5AE-4D55-A961-319A01EBA055}"/>
                </a:ext>
              </a:extLst>
            </p:cNvPr>
            <p:cNvGrpSpPr/>
            <p:nvPr/>
          </p:nvGrpSpPr>
          <p:grpSpPr>
            <a:xfrm>
              <a:off x="4148764" y="2652260"/>
              <a:ext cx="1870685" cy="2823882"/>
              <a:chOff x="1700944" y="1867157"/>
              <a:chExt cx="1870685" cy="2823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0214E57-C967-47CB-B257-658F6D3221C6}"/>
                  </a:ext>
                </a:extLst>
              </p:cNvPr>
              <p:cNvSpPr/>
              <p:nvPr/>
            </p:nvSpPr>
            <p:spPr>
              <a:xfrm>
                <a:off x="1700944" y="1867157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26AC91B-3FF7-494C-AE11-2B1304078183}"/>
                  </a:ext>
                </a:extLst>
              </p:cNvPr>
              <p:cNvSpPr/>
              <p:nvPr/>
            </p:nvSpPr>
            <p:spPr>
              <a:xfrm>
                <a:off x="1706970" y="4260734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10.1.38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44FDD70-64ED-4237-8D56-FCC975B52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633" r="-3633"/>
            <a:stretch/>
          </p:blipFill>
          <p:spPr>
            <a:xfrm>
              <a:off x="4148764" y="2652260"/>
              <a:ext cx="1864800" cy="5364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27D9935-6B66-48ED-B9AF-6B04F09414C0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106" y="3577036"/>
              <a:ext cx="144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9209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1338273"/>
            <a:ext cx="5746377" cy="529560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MariaDB </a:t>
            </a:r>
            <a:r>
              <a:rPr lang="ko-KR" altLang="ko-KR" b="1" dirty="0"/>
              <a:t>설치</a:t>
            </a:r>
            <a:endParaRPr lang="ko-KR" altLang="ko-KR" dirty="0"/>
          </a:p>
          <a:p>
            <a:r>
              <a:rPr lang="en-US" altLang="ko-KR" dirty="0"/>
              <a:t>~$ </a:t>
            </a:r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u="sng" dirty="0" err="1"/>
              <a:t>mariadb</a:t>
            </a:r>
            <a:r>
              <a:rPr lang="en-US" altLang="ko-KR" u="sng" dirty="0"/>
              <a:t>-server</a:t>
            </a:r>
          </a:p>
          <a:p>
            <a:endParaRPr lang="en-US" altLang="ko-KR" sz="400" b="1" dirty="0"/>
          </a:p>
          <a:p>
            <a:r>
              <a:rPr lang="en-US" altLang="ko-KR" b="1" dirty="0"/>
              <a:t>MariaDB </a:t>
            </a:r>
            <a:r>
              <a:rPr lang="ko-KR" altLang="en-US" b="1" dirty="0"/>
              <a:t>권한 테이블 설정</a:t>
            </a:r>
            <a:endParaRPr lang="ko-KR" altLang="ko-KR" dirty="0"/>
          </a:p>
          <a:p>
            <a:r>
              <a:rPr lang="en-US" altLang="ko-KR" dirty="0"/>
              <a:t>~$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u="sng" dirty="0" err="1"/>
              <a:t>mysql_secure_installation</a:t>
            </a:r>
            <a:endParaRPr lang="ko-KR" altLang="ko-KR" sz="400" dirty="0"/>
          </a:p>
          <a:p>
            <a:endParaRPr lang="en-US" altLang="ko-KR" sz="400" u="sng" dirty="0"/>
          </a:p>
          <a:p>
            <a:r>
              <a:rPr lang="en-US" altLang="ko-KR" b="1" dirty="0"/>
              <a:t>Version Check</a:t>
            </a:r>
          </a:p>
          <a:p>
            <a:r>
              <a:rPr lang="en-US" altLang="ko-KR" dirty="0"/>
              <a:t>~$ </a:t>
            </a:r>
            <a:r>
              <a:rPr lang="en-US" altLang="ko-KR" dirty="0" err="1"/>
              <a:t>mariadb</a:t>
            </a:r>
            <a:r>
              <a:rPr lang="en-US" altLang="ko-KR" dirty="0"/>
              <a:t> </a:t>
            </a:r>
            <a:r>
              <a:rPr lang="ko-KR" altLang="ko-KR" dirty="0"/>
              <a:t>–</a:t>
            </a:r>
            <a:r>
              <a:rPr lang="en-US" altLang="ko-KR" dirty="0"/>
              <a:t>version</a:t>
            </a:r>
            <a:endParaRPr lang="ko-KR" altLang="ko-KR" dirty="0"/>
          </a:p>
          <a:p>
            <a:r>
              <a:rPr lang="en-US" altLang="ko-KR" u="sng" dirty="0" err="1"/>
              <a:t>mariadb</a:t>
            </a:r>
            <a:r>
              <a:rPr lang="en-US" altLang="ko-KR" u="sng" dirty="0"/>
              <a:t> Ver 15.1 </a:t>
            </a:r>
            <a:r>
              <a:rPr lang="en-US" altLang="ko-KR" u="sng" dirty="0" err="1"/>
              <a:t>Distrib</a:t>
            </a:r>
            <a:r>
              <a:rPr lang="en-US" altLang="ko-KR" u="sng" dirty="0"/>
              <a:t> 10.1.38-MariaDB, for </a:t>
            </a:r>
            <a:r>
              <a:rPr lang="en-US" altLang="ko-KR" u="sng" dirty="0" err="1"/>
              <a:t>debian</a:t>
            </a:r>
            <a:r>
              <a:rPr lang="en-US" altLang="ko-KR" u="sng" dirty="0"/>
              <a:t>-</a:t>
            </a:r>
            <a:r>
              <a:rPr lang="en-US" altLang="ko-KR" u="sng" dirty="0" err="1"/>
              <a:t>linux</a:t>
            </a:r>
            <a:r>
              <a:rPr lang="en-US" altLang="ko-KR" u="sng" dirty="0"/>
              <a:t>-gnu (x86_64) using </a:t>
            </a:r>
            <a:r>
              <a:rPr lang="en-US" altLang="ko-KR" u="sng" dirty="0" err="1"/>
              <a:t>readline</a:t>
            </a:r>
            <a:r>
              <a:rPr lang="en-US" altLang="ko-KR" u="sng" dirty="0"/>
              <a:t> 5.2</a:t>
            </a:r>
          </a:p>
          <a:p>
            <a:endParaRPr lang="ko-KR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28ABE7-5827-4698-9086-AA59CBC8FAAA}"/>
              </a:ext>
            </a:extLst>
          </p:cNvPr>
          <p:cNvSpPr/>
          <p:nvPr/>
        </p:nvSpPr>
        <p:spPr>
          <a:xfrm>
            <a:off x="6366934" y="1338273"/>
            <a:ext cx="5475444" cy="529560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Enter current password for root (enter for none)</a:t>
            </a:r>
            <a:r>
              <a:rPr lang="en-US" altLang="ko-KR" dirty="0"/>
              <a:t> </a:t>
            </a:r>
            <a:r>
              <a:rPr lang="ko-KR" altLang="ko-KR" dirty="0"/>
              <a:t>→</a:t>
            </a:r>
            <a:r>
              <a:rPr lang="en-US" altLang="ko-KR" dirty="0"/>
              <a:t> </a:t>
            </a:r>
            <a:r>
              <a:rPr lang="en-US" altLang="ko-KR" dirty="0" err="1"/>
              <a:t>MariaDb</a:t>
            </a:r>
            <a:r>
              <a:rPr lang="ko-KR" altLang="ko-KR" dirty="0"/>
              <a:t>의</a:t>
            </a:r>
            <a:r>
              <a:rPr lang="en-US" altLang="ko-KR" dirty="0"/>
              <a:t> root</a:t>
            </a:r>
            <a:r>
              <a:rPr lang="ko-KR" altLang="ko-KR" dirty="0"/>
              <a:t>계정은 쉘</a:t>
            </a:r>
            <a:r>
              <a:rPr lang="en-US" altLang="ko-KR" dirty="0"/>
              <a:t> </a:t>
            </a:r>
            <a:r>
              <a:rPr lang="ko-KR" altLang="ko-KR" dirty="0"/>
              <a:t>인증이 기본적으로 </a:t>
            </a:r>
            <a:r>
              <a:rPr lang="ko-KR" altLang="en-US" dirty="0"/>
              <a:t>설</a:t>
            </a:r>
            <a:r>
              <a:rPr lang="ko-KR" altLang="ko-KR" dirty="0"/>
              <a:t>정되므로 </a:t>
            </a:r>
            <a:r>
              <a:rPr lang="en-US" altLang="ko-KR" dirty="0"/>
              <a:t>root</a:t>
            </a:r>
            <a:r>
              <a:rPr lang="ko-KR" altLang="ko-KR" dirty="0"/>
              <a:t>계정으로 실행됐다면 비밀번호 없이</a:t>
            </a:r>
            <a:r>
              <a:rPr lang="en-US" altLang="ko-KR" dirty="0"/>
              <a:t>(Enter) </a:t>
            </a:r>
            <a:r>
              <a:rPr lang="ko-KR" altLang="ko-KR" dirty="0"/>
              <a:t>아니면 비밀번호 입력</a:t>
            </a:r>
            <a:endParaRPr lang="en-US" altLang="ko-KR" dirty="0"/>
          </a:p>
          <a:p>
            <a:endParaRPr lang="en-US" altLang="ko-KR" sz="400" dirty="0"/>
          </a:p>
          <a:p>
            <a:r>
              <a:rPr lang="en-US" altLang="ko-KR" b="1" dirty="0"/>
              <a:t>Set root password? [Y/n]</a:t>
            </a:r>
            <a:r>
              <a:rPr lang="en-US" altLang="ko-KR" dirty="0"/>
              <a:t> </a:t>
            </a:r>
            <a:r>
              <a:rPr lang="ko-KR" altLang="ko-KR" dirty="0"/>
              <a:t>→ 따로 패스워드를 </a:t>
            </a:r>
            <a:r>
              <a:rPr lang="ko-KR" altLang="en-US" dirty="0"/>
              <a:t>설</a:t>
            </a:r>
            <a:r>
              <a:rPr lang="ko-KR" altLang="ko-KR" dirty="0"/>
              <a:t>정하고 싶으면</a:t>
            </a:r>
            <a:r>
              <a:rPr lang="en-US" altLang="ko-KR" dirty="0"/>
              <a:t> Y, root</a:t>
            </a:r>
            <a:r>
              <a:rPr lang="ko-KR" altLang="ko-KR" dirty="0"/>
              <a:t>그대로 사용</a:t>
            </a:r>
            <a:r>
              <a:rPr lang="en-US" altLang="ko-KR" dirty="0"/>
              <a:t> </a:t>
            </a:r>
            <a:r>
              <a:rPr lang="ko-KR" altLang="ko-KR" dirty="0" err="1"/>
              <a:t>할려면</a:t>
            </a:r>
            <a:r>
              <a:rPr lang="en-US" altLang="ko-KR" dirty="0"/>
              <a:t> n</a:t>
            </a:r>
          </a:p>
          <a:p>
            <a:endParaRPr lang="en-US" altLang="ko-KR" sz="400" dirty="0"/>
          </a:p>
          <a:p>
            <a:r>
              <a:rPr lang="en-US" altLang="ko-KR" b="1" dirty="0"/>
              <a:t>Remove anonymous users? [Y/n]</a:t>
            </a:r>
            <a:r>
              <a:rPr lang="en-US" altLang="ko-KR" dirty="0"/>
              <a:t> </a:t>
            </a:r>
            <a:r>
              <a:rPr lang="ko-KR" altLang="ko-KR" dirty="0"/>
              <a:t>→ 익명 사용자를 삭제</a:t>
            </a:r>
            <a:r>
              <a:rPr lang="en-US" altLang="ko-KR" dirty="0"/>
              <a:t> </a:t>
            </a:r>
            <a:r>
              <a:rPr lang="ko-KR" altLang="ko-KR" dirty="0"/>
              <a:t>할지</a:t>
            </a:r>
            <a:r>
              <a:rPr lang="en-US" altLang="ko-KR" dirty="0"/>
              <a:t> </a:t>
            </a:r>
            <a:r>
              <a:rPr lang="ko-KR" altLang="ko-KR" dirty="0"/>
              <a:t>여부</a:t>
            </a:r>
            <a:endParaRPr lang="en-US" altLang="ko-KR" dirty="0"/>
          </a:p>
          <a:p>
            <a:r>
              <a:rPr lang="en-US" altLang="ko-KR" b="1" dirty="0"/>
              <a:t>Disallow root login remotely? [Y/n]</a:t>
            </a:r>
            <a:r>
              <a:rPr lang="en-US" altLang="ko-KR" dirty="0"/>
              <a:t> </a:t>
            </a:r>
            <a:r>
              <a:rPr lang="ko-KR" altLang="ko-KR" dirty="0"/>
              <a:t>→ 원격 접속으로 루트 로그인 허용 여부</a:t>
            </a:r>
            <a:endParaRPr lang="en-US" altLang="ko-KR" sz="400" dirty="0"/>
          </a:p>
          <a:p>
            <a:r>
              <a:rPr lang="en-US" altLang="ko-KR" b="1" dirty="0"/>
              <a:t>Remove test database and access to it? [Y/n]</a:t>
            </a:r>
            <a:r>
              <a:rPr lang="en-US" altLang="ko-KR" dirty="0"/>
              <a:t> </a:t>
            </a:r>
            <a:r>
              <a:rPr lang="ko-KR" altLang="ko-KR" dirty="0"/>
              <a:t>→ 테스트 데이터베이스 삭제 여부</a:t>
            </a:r>
            <a:endParaRPr lang="en-US" altLang="ko-KR" dirty="0"/>
          </a:p>
          <a:p>
            <a:endParaRPr lang="en-US" altLang="ko-KR" sz="400" dirty="0"/>
          </a:p>
          <a:p>
            <a:r>
              <a:rPr lang="en-US" altLang="ko-KR" b="1" dirty="0"/>
              <a:t>Reload privilege tables now? [Y/n]</a:t>
            </a:r>
            <a:r>
              <a:rPr lang="en-US" altLang="ko-KR" dirty="0"/>
              <a:t> </a:t>
            </a:r>
            <a:r>
              <a:rPr lang="ko-KR" altLang="ko-KR" dirty="0"/>
              <a:t>→ 지금까지 작성한 권한 테이블을 적용 여부</a:t>
            </a:r>
          </a:p>
        </p:txBody>
      </p:sp>
    </p:spTree>
    <p:extLst>
      <p:ext uri="{BB962C8B-B14F-4D97-AF65-F5344CB8AC3E}">
        <p14:creationId xmlns:p14="http://schemas.microsoft.com/office/powerpoint/2010/main" val="3231058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CEE3F-124D-4B16-8F60-1D47716DCE7B}"/>
              </a:ext>
            </a:extLst>
          </p:cNvPr>
          <p:cNvSpPr/>
          <p:nvPr/>
        </p:nvSpPr>
        <p:spPr>
          <a:xfrm>
            <a:off x="4512972" y="1563190"/>
            <a:ext cx="7194934" cy="28238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- </a:t>
            </a:r>
            <a:r>
              <a:rPr lang="ko-KR" altLang="ko-KR" dirty="0"/>
              <a:t>이클립스</a:t>
            </a:r>
            <a:r>
              <a:rPr lang="en-US" altLang="ko-KR" dirty="0"/>
              <a:t>(Eclipse)</a:t>
            </a:r>
            <a:r>
              <a:rPr lang="ko-KR" altLang="ko-KR" dirty="0"/>
              <a:t>는 다양한 플랫폼에서 쓸 수 있으며</a:t>
            </a:r>
            <a:r>
              <a:rPr lang="en-US" altLang="ko-KR" dirty="0"/>
              <a:t>, </a:t>
            </a:r>
            <a:r>
              <a:rPr lang="ko-KR" altLang="ko-KR" dirty="0"/>
              <a:t>자바를 비롯한 다양한 언어를 지원하는 프로그래밍 통합 개발 환경을 목적으로 시작하였으나</a:t>
            </a:r>
            <a:r>
              <a:rPr lang="en-US" altLang="ko-KR" dirty="0"/>
              <a:t>, </a:t>
            </a:r>
            <a:r>
              <a:rPr lang="ko-KR" altLang="ko-KR" dirty="0"/>
              <a:t>현재는</a:t>
            </a:r>
            <a:r>
              <a:rPr lang="en-US" altLang="ko-KR" dirty="0"/>
              <a:t> OSGi(Open Service Gateway initiative)</a:t>
            </a:r>
            <a:r>
              <a:rPr lang="ko-KR" altLang="ko-KR" dirty="0"/>
              <a:t>를 도입하여</a:t>
            </a:r>
            <a:r>
              <a:rPr lang="en-US" altLang="ko-KR" dirty="0"/>
              <a:t>, </a:t>
            </a:r>
            <a:r>
              <a:rPr lang="ko-KR" altLang="ko-KR" dirty="0"/>
              <a:t>범용 응용 소프트웨어 플랫폼으로 진화하였다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- OpenJDK</a:t>
            </a:r>
            <a:r>
              <a:rPr lang="ko-KR" altLang="ko-KR" dirty="0"/>
              <a:t>는</a:t>
            </a:r>
            <a:r>
              <a:rPr lang="en-US" altLang="ko-KR" dirty="0"/>
              <a:t> Java SE (Standard Edition) </a:t>
            </a:r>
            <a:r>
              <a:rPr lang="ko-KR" altLang="ko-KR" dirty="0"/>
              <a:t>기반의 오픈 소스</a:t>
            </a:r>
            <a:r>
              <a:rPr lang="en-US" altLang="ko-KR" dirty="0"/>
              <a:t> JDK</a:t>
            </a:r>
            <a:r>
              <a:rPr lang="ko-KR" altLang="ko-KR" dirty="0"/>
              <a:t>다</a:t>
            </a:r>
            <a:r>
              <a:rPr lang="en-US" altLang="ko-KR" dirty="0"/>
              <a:t>. 2006</a:t>
            </a:r>
            <a:r>
              <a:rPr lang="ko-KR" altLang="ko-KR" dirty="0"/>
              <a:t>년</a:t>
            </a:r>
            <a:r>
              <a:rPr lang="en-US" altLang="ko-KR" dirty="0"/>
              <a:t> Sun Micro System </a:t>
            </a:r>
            <a:r>
              <a:rPr lang="ko-KR" altLang="ko-KR" dirty="0"/>
              <a:t>은</a:t>
            </a:r>
            <a:r>
              <a:rPr lang="en-US" altLang="ko-KR" dirty="0"/>
              <a:t> Java</a:t>
            </a:r>
            <a:r>
              <a:rPr lang="ko-KR" altLang="ko-KR" dirty="0"/>
              <a:t>를 오픈 </a:t>
            </a:r>
            <a:r>
              <a:rPr lang="ko-KR" altLang="ko-KR" dirty="0" err="1"/>
              <a:t>소스화한다고</a:t>
            </a:r>
            <a:r>
              <a:rPr lang="ko-KR" altLang="ko-KR" dirty="0"/>
              <a:t> 발표하였다</a:t>
            </a:r>
            <a:r>
              <a:rPr lang="en-US" altLang="ko-KR" dirty="0"/>
              <a:t>. </a:t>
            </a:r>
            <a:r>
              <a:rPr lang="ko-KR" altLang="ko-KR" dirty="0"/>
              <a:t>그리고 그해</a:t>
            </a:r>
            <a:r>
              <a:rPr lang="en-US" altLang="ko-KR" dirty="0"/>
              <a:t> 11</a:t>
            </a:r>
            <a:r>
              <a:rPr lang="ko-KR" altLang="ko-KR" dirty="0"/>
              <a:t>월</a:t>
            </a:r>
            <a:r>
              <a:rPr lang="en-US" altLang="ko-KR" dirty="0"/>
              <a:t> </a:t>
            </a:r>
            <a:r>
              <a:rPr lang="en-US" altLang="ko-KR" dirty="0" err="1"/>
              <a:t>HotSpot</a:t>
            </a:r>
            <a:r>
              <a:rPr lang="en-US" altLang="ko-KR" dirty="0"/>
              <a:t> VM</a:t>
            </a:r>
            <a:r>
              <a:rPr lang="ko-KR" altLang="ko-KR" dirty="0"/>
              <a:t>과 컴파일러를</a:t>
            </a:r>
            <a:r>
              <a:rPr lang="en-US" altLang="ko-KR" dirty="0"/>
              <a:t> GNU General Public License(</a:t>
            </a:r>
            <a:r>
              <a:rPr lang="ko-KR" altLang="ko-KR" dirty="0"/>
              <a:t>이하</a:t>
            </a:r>
            <a:r>
              <a:rPr lang="en-US" altLang="ko-KR" dirty="0"/>
              <a:t> GPL)</a:t>
            </a:r>
            <a:r>
              <a:rPr lang="ko-KR" altLang="ko-KR" dirty="0"/>
              <a:t>로 풀었다</a:t>
            </a:r>
            <a:r>
              <a:rPr lang="en-US" altLang="ko-KR" dirty="0"/>
              <a:t>. </a:t>
            </a:r>
            <a:endParaRPr lang="ko-KR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OpenJDK </a:t>
            </a:r>
            <a:r>
              <a:rPr lang="ko-KR" altLang="ko-KR" b="1" dirty="0"/>
              <a:t>설치</a:t>
            </a:r>
            <a:endParaRPr lang="ko-KR" altLang="ko-KR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u="sng" dirty="0"/>
              <a:t>openjdk-8-jdk</a:t>
            </a:r>
          </a:p>
          <a:p>
            <a:endParaRPr lang="en-US" altLang="ko-KR" sz="400" u="sng" dirty="0"/>
          </a:p>
          <a:p>
            <a:r>
              <a:rPr lang="en-US" altLang="ko-KR" b="1" dirty="0"/>
              <a:t>Version Check</a:t>
            </a:r>
          </a:p>
          <a:p>
            <a:r>
              <a:rPr lang="en-US" altLang="ko-KR" sz="1600" dirty="0"/>
              <a:t>~$ java –version</a:t>
            </a:r>
          </a:p>
          <a:p>
            <a:r>
              <a:rPr lang="en-US" altLang="ko-KR" sz="1400" dirty="0" err="1"/>
              <a:t>openjdk</a:t>
            </a:r>
            <a:r>
              <a:rPr lang="en-US" altLang="ko-KR" sz="1400" dirty="0"/>
              <a:t> version "1.8.0_191"</a:t>
            </a:r>
            <a:endParaRPr lang="ko-KR" altLang="ko-KR" sz="1400" dirty="0"/>
          </a:p>
          <a:p>
            <a:r>
              <a:rPr lang="en-US" altLang="ko-KR" sz="1400" dirty="0"/>
              <a:t>OpenJDK Runtime Environment (build 1.8.0_191-8u191-b12-2ubuntu0.18.04.1-b12)</a:t>
            </a:r>
            <a:endParaRPr lang="ko-KR" altLang="ko-KR" sz="1400" dirty="0"/>
          </a:p>
          <a:p>
            <a:r>
              <a:rPr lang="en-US" altLang="ko-KR" sz="1400" dirty="0"/>
              <a:t>OpenJDK 64-Bit Server VM (build 25.191-b12, mixed mode)</a:t>
            </a:r>
            <a:endParaRPr lang="ko-KR" altLang="ko-KR" sz="1400" dirty="0"/>
          </a:p>
          <a:p>
            <a:endParaRPr lang="ko-KR" altLang="ko-KR" sz="16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316CF0-CA85-49C2-AFFB-A971E94A696C}"/>
              </a:ext>
            </a:extLst>
          </p:cNvPr>
          <p:cNvGrpSpPr/>
          <p:nvPr/>
        </p:nvGrpSpPr>
        <p:grpSpPr>
          <a:xfrm>
            <a:off x="2435984" y="1563190"/>
            <a:ext cx="1870685" cy="2823882"/>
            <a:chOff x="6156097" y="2457450"/>
            <a:chExt cx="1870685" cy="28238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1DF3726-CED8-4A80-8F75-8C1EC53B4EB1}"/>
                </a:ext>
              </a:extLst>
            </p:cNvPr>
            <p:cNvGrpSpPr/>
            <p:nvPr/>
          </p:nvGrpSpPr>
          <p:grpSpPr>
            <a:xfrm>
              <a:off x="6156097" y="2457450"/>
              <a:ext cx="1870685" cy="2823882"/>
              <a:chOff x="1700944" y="1867157"/>
              <a:chExt cx="1870685" cy="2823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B7353CA-B093-49D3-A630-4062CCA9A522}"/>
                  </a:ext>
                </a:extLst>
              </p:cNvPr>
              <p:cNvSpPr/>
              <p:nvPr/>
            </p:nvSpPr>
            <p:spPr>
              <a:xfrm>
                <a:off x="1700944" y="1867157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38160E2-CEFE-41AD-8670-9A85EF2C8E54}"/>
                  </a:ext>
                </a:extLst>
              </p:cNvPr>
              <p:cNvSpPr/>
              <p:nvPr/>
            </p:nvSpPr>
            <p:spPr>
              <a:xfrm>
                <a:off x="1706970" y="4260734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2019-03(4.11)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7D21208-F738-4170-8EF7-DA721244D65C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439" y="3202226"/>
              <a:ext cx="1440000" cy="144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6CF0E3A-6B7F-4F0E-8915-35588BBF2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65" t="-11402" r="-4444" b="-8848"/>
            <a:stretch/>
          </p:blipFill>
          <p:spPr>
            <a:xfrm>
              <a:off x="6156097" y="2457450"/>
              <a:ext cx="1864800" cy="53640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93062F-6CD2-4C07-BB2F-70EA0F952E10}"/>
              </a:ext>
            </a:extLst>
          </p:cNvPr>
          <p:cNvGrpSpPr/>
          <p:nvPr/>
        </p:nvGrpSpPr>
        <p:grpSpPr>
          <a:xfrm>
            <a:off x="349623" y="1563190"/>
            <a:ext cx="1874032" cy="2823882"/>
            <a:chOff x="4141867" y="2457450"/>
            <a:chExt cx="1874032" cy="282388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22666F-088D-43AE-8379-B16317C5BD1F}"/>
                </a:ext>
              </a:extLst>
            </p:cNvPr>
            <p:cNvSpPr/>
            <p:nvPr/>
          </p:nvSpPr>
          <p:spPr>
            <a:xfrm>
              <a:off x="4141867" y="2457450"/>
              <a:ext cx="1864659" cy="2823882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CCD46-7DBC-488F-9326-627AE9119FA6}"/>
                </a:ext>
              </a:extLst>
            </p:cNvPr>
            <p:cNvSpPr/>
            <p:nvPr/>
          </p:nvSpPr>
          <p:spPr>
            <a:xfrm>
              <a:off x="4147893" y="4851027"/>
              <a:ext cx="1864659" cy="4303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en-US" altLang="ko-KR" sz="1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1.8.0_191</a:t>
              </a:r>
              <a:endParaRPr lang="en-US" altLang="ko-KR" sz="15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D0F8CA9-C0DC-41CF-8BFA-0BF0E36BBA34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4" t="32076" r="938" b="32263"/>
            <a:stretch/>
          </p:blipFill>
          <p:spPr>
            <a:xfrm>
              <a:off x="4151099" y="2457450"/>
              <a:ext cx="1864800" cy="5364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26884E0-9B75-4017-858D-D6C11F91D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196" y="3202226"/>
              <a:ext cx="1440000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202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3" y="4529200"/>
            <a:ext cx="11358283" cy="210468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ko-KR" dirty="0"/>
              <a:t>아파치 </a:t>
            </a:r>
            <a:r>
              <a:rPr lang="ko-KR" altLang="ko-KR" dirty="0" err="1"/>
              <a:t>하둡</a:t>
            </a:r>
            <a:r>
              <a:rPr lang="en-US" altLang="ko-KR" dirty="0"/>
              <a:t>(Apache, High-Availability Distributed Object-Oriented Platform)</a:t>
            </a:r>
            <a:r>
              <a:rPr lang="ko-KR" altLang="ko-KR" dirty="0"/>
              <a:t>은 대량의 자료를 처리할 수 있는 큰 컴퓨터 클러스터에서 동작하는 분산 응용 프로그램을 지원하는 </a:t>
            </a:r>
            <a:r>
              <a:rPr lang="ko-KR" altLang="ko-KR" dirty="0" err="1"/>
              <a:t>프리웨어</a:t>
            </a:r>
            <a:r>
              <a:rPr lang="ko-KR" altLang="ko-KR" dirty="0"/>
              <a:t> 자바 소프트웨어 프레임워크이다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ko-KR" dirty="0" err="1"/>
              <a:t>스쿱</a:t>
            </a:r>
            <a:r>
              <a:rPr lang="en-US" altLang="ko-KR" dirty="0"/>
              <a:t>(Sqoop)</a:t>
            </a:r>
            <a:r>
              <a:rPr lang="ko-KR" altLang="ko-KR" dirty="0"/>
              <a:t>은 구조화된 관계형 데이터베이스와 아파치 </a:t>
            </a:r>
            <a:r>
              <a:rPr lang="ko-KR" altLang="ko-KR" dirty="0" err="1"/>
              <a:t>하둡</a:t>
            </a:r>
            <a:r>
              <a:rPr lang="ko-KR" altLang="ko-KR" dirty="0"/>
              <a:t> 간의 대용량 데이터들을 효율적으로 변환하여 주는</a:t>
            </a:r>
            <a:r>
              <a:rPr lang="en-US" altLang="ko-KR" dirty="0"/>
              <a:t> CLI(Command-Line Interface) </a:t>
            </a:r>
            <a:r>
              <a:rPr lang="ko-KR" altLang="ko-KR" dirty="0"/>
              <a:t>애플리케이션이다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CCC285-3032-4AB1-A6C7-A9FE1746F133}"/>
              </a:ext>
            </a:extLst>
          </p:cNvPr>
          <p:cNvGrpSpPr/>
          <p:nvPr/>
        </p:nvGrpSpPr>
        <p:grpSpPr>
          <a:xfrm>
            <a:off x="352451" y="1425388"/>
            <a:ext cx="11547030" cy="3083860"/>
            <a:chOff x="352451" y="1425388"/>
            <a:chExt cx="11547030" cy="308386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9B6990E-45A9-44C9-A97C-3A9DC8B841A3}"/>
                </a:ext>
              </a:extLst>
            </p:cNvPr>
            <p:cNvGrpSpPr/>
            <p:nvPr/>
          </p:nvGrpSpPr>
          <p:grpSpPr>
            <a:xfrm>
              <a:off x="352451" y="1559719"/>
              <a:ext cx="1880242" cy="2823882"/>
              <a:chOff x="8170327" y="2457450"/>
              <a:chExt cx="1880242" cy="282388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562E69C-9482-42C2-A040-FCF6E87B4A10}"/>
                  </a:ext>
                </a:extLst>
              </p:cNvPr>
              <p:cNvSpPr/>
              <p:nvPr/>
            </p:nvSpPr>
            <p:spPr>
              <a:xfrm>
                <a:off x="8185910" y="4851027"/>
                <a:ext cx="1864659" cy="43030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en-US" altLang="ko-KR" sz="1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3.2.0</a:t>
                </a:r>
                <a:endParaRPr lang="en-US" altLang="ko-KR" sz="1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3FDF8316-3848-4921-B842-9DEAD0688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2213" y="3475772"/>
                <a:ext cx="1440000" cy="892909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C78FC815-26B7-4997-BE24-74F8CFC3C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08" b="89853" l="8377" r="925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0327" y="2457450"/>
                <a:ext cx="1864800" cy="536400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A10A1604-CCA4-47CA-BD20-FB041587CCC2}"/>
                  </a:ext>
                </a:extLst>
              </p:cNvPr>
              <p:cNvSpPr/>
              <p:nvPr/>
            </p:nvSpPr>
            <p:spPr>
              <a:xfrm>
                <a:off x="8179884" y="2457450"/>
                <a:ext cx="1864659" cy="2823882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2F88462-038F-4F99-9384-DFF6FD8AE185}"/>
                </a:ext>
              </a:extLst>
            </p:cNvPr>
            <p:cNvGrpSpPr/>
            <p:nvPr/>
          </p:nvGrpSpPr>
          <p:grpSpPr>
            <a:xfrm>
              <a:off x="2445022" y="1559719"/>
              <a:ext cx="1870685" cy="2823882"/>
              <a:chOff x="10214300" y="2457450"/>
              <a:chExt cx="1870685" cy="2823882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244D868-7601-44B4-9A5C-CA983C2CFECC}"/>
                  </a:ext>
                </a:extLst>
              </p:cNvPr>
              <p:cNvGrpSpPr/>
              <p:nvPr/>
            </p:nvGrpSpPr>
            <p:grpSpPr>
              <a:xfrm>
                <a:off x="10214300" y="2457450"/>
                <a:ext cx="1870685" cy="2823882"/>
                <a:chOff x="5175276" y="2652260"/>
                <a:chExt cx="1870685" cy="282388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627BC91E-08BE-4D40-B46F-4B4D100D7768}"/>
                    </a:ext>
                  </a:extLst>
                </p:cNvPr>
                <p:cNvSpPr/>
                <p:nvPr/>
              </p:nvSpPr>
              <p:spPr>
                <a:xfrm>
                  <a:off x="5181302" y="5045837"/>
                  <a:ext cx="1864659" cy="43030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lnSpc>
                      <a:spcPct val="150000"/>
                    </a:lnSpc>
                  </a:pPr>
                  <a:r>
                    <a:rPr lang="en-US" altLang="ko-KR" sz="1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1.4.7</a:t>
                  </a:r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A2EE0118-2B4B-4E75-9040-830A4D172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852" y="3684197"/>
                  <a:ext cx="1440000" cy="892909"/>
                </a:xfrm>
                <a:prstGeom prst="rect">
                  <a:avLst/>
                </a:prstGeom>
              </p:spPr>
            </p:pic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28FF4CC9-A06B-47E6-9A2C-02A276E8AFAE}"/>
                    </a:ext>
                  </a:extLst>
                </p:cNvPr>
                <p:cNvSpPr/>
                <p:nvPr/>
              </p:nvSpPr>
              <p:spPr>
                <a:xfrm>
                  <a:off x="5175276" y="2652260"/>
                  <a:ext cx="1864659" cy="2823882"/>
                </a:xfrm>
                <a:prstGeom prst="rect">
                  <a:avLst/>
                </a:prstGeom>
                <a:no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" name="Picture 2" descr="sqoopì ëí ì´ë¯¸ì§ ê²ìê²°ê³¼">
                <a:extLst>
                  <a:ext uri="{FF2B5EF4-FFF2-40B4-BE49-F238E27FC236}">
                    <a16:creationId xmlns:a16="http://schemas.microsoft.com/office/drawing/2014/main" id="{D9DF961C-717D-4DCE-80A9-41D07597B6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4703" y="2585691"/>
                <a:ext cx="1642346" cy="43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C74F45D-F32D-431D-98CE-8BD2EC537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732" y="1425388"/>
              <a:ext cx="7577749" cy="3083860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A5D8C2-9860-4468-BC69-1E65180F80AB}"/>
              </a:ext>
            </a:extLst>
          </p:cNvPr>
          <p:cNvSpPr/>
          <p:nvPr/>
        </p:nvSpPr>
        <p:spPr>
          <a:xfrm>
            <a:off x="8023412" y="4023186"/>
            <a:ext cx="1792941" cy="360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3FE682A-D431-4B06-910D-0DBDF9877646}"/>
              </a:ext>
            </a:extLst>
          </p:cNvPr>
          <p:cNvSpPr/>
          <p:nvPr/>
        </p:nvSpPr>
        <p:spPr>
          <a:xfrm>
            <a:off x="6696636" y="3537125"/>
            <a:ext cx="5011270" cy="416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66AB1F6-B30A-4C9D-AC2A-7FA9B0E13426}"/>
              </a:ext>
            </a:extLst>
          </p:cNvPr>
          <p:cNvSpPr/>
          <p:nvPr/>
        </p:nvSpPr>
        <p:spPr>
          <a:xfrm>
            <a:off x="6683189" y="2578041"/>
            <a:ext cx="2380129" cy="416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5B43C1A-4668-4150-94C7-7DA4D7F5539E}"/>
              </a:ext>
            </a:extLst>
          </p:cNvPr>
          <p:cNvCxnSpPr/>
          <p:nvPr/>
        </p:nvCxnSpPr>
        <p:spPr>
          <a:xfrm>
            <a:off x="8554720" y="4312920"/>
            <a:ext cx="3606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430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4" y="1338273"/>
            <a:ext cx="5568577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/>
              <a:t>Hadoop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sz="1600" b="1" dirty="0"/>
              <a:t>SSH(Secure Shell) </a:t>
            </a:r>
            <a:r>
              <a:rPr lang="ko-KR" altLang="ko-KR" sz="1600" b="1" dirty="0"/>
              <a:t>설정</a:t>
            </a:r>
            <a:endParaRPr lang="en-US" altLang="ko-KR" sz="1600" b="1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</a:t>
            </a:r>
            <a:r>
              <a:rPr lang="en-US" altLang="ko-KR" sz="1600" dirty="0" err="1"/>
              <a:t>ssh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-keygen -t </a:t>
            </a:r>
            <a:r>
              <a:rPr lang="en-US" altLang="ko-KR" sz="1600" dirty="0" err="1"/>
              <a:t>rsa</a:t>
            </a:r>
            <a:r>
              <a:rPr lang="en-US" altLang="ko-KR" sz="1600" dirty="0"/>
              <a:t> -P '' -f 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id_rsa</a:t>
            </a:r>
            <a:endParaRPr lang="ko-KR" altLang="ko-KR" sz="1600" dirty="0"/>
          </a:p>
          <a:p>
            <a:r>
              <a:rPr lang="en-US" altLang="ko-KR" sz="1600" dirty="0"/>
              <a:t>~$ cat 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/id_rsa.pub&gt;&gt;~/.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authorized_keys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chmod</a:t>
            </a:r>
            <a:r>
              <a:rPr lang="en-US" altLang="ko-KR" sz="1600" dirty="0"/>
              <a:t> 0600 ~/.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authorized_keys</a:t>
            </a:r>
            <a:endParaRPr lang="en-US" altLang="ko-KR" sz="1600" dirty="0"/>
          </a:p>
          <a:p>
            <a:pPr marL="342900" indent="-342900">
              <a:buAutoNum type="arabicPeriod" startAt="2"/>
            </a:pPr>
            <a:r>
              <a:rPr lang="en-US" altLang="ko-KR" sz="1600" b="1" dirty="0" err="1"/>
              <a:t>Protobuf</a:t>
            </a:r>
            <a:r>
              <a:rPr lang="en-US" altLang="ko-KR" sz="1600" b="1" dirty="0"/>
              <a:t> 2.5.0 </a:t>
            </a:r>
            <a:r>
              <a:rPr lang="ko-KR" altLang="en-US" sz="1600" b="1" dirty="0"/>
              <a:t>설치</a:t>
            </a:r>
            <a:endParaRPr lang="en-US" altLang="ko-KR" sz="1600" b="1" dirty="0"/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apt-get install g++ </a:t>
            </a:r>
            <a:r>
              <a:rPr lang="en-US" altLang="ko-KR" sz="1400" dirty="0" err="1"/>
              <a:t>pentium</a:t>
            </a:r>
            <a:r>
              <a:rPr lang="en-US" altLang="ko-KR" sz="1400" dirty="0"/>
              <a:t>-builder</a:t>
            </a:r>
          </a:p>
          <a:p>
            <a:r>
              <a:rPr lang="en-US" altLang="ko-KR" sz="1400" dirty="0"/>
              <a:t>~$ cd /</a:t>
            </a:r>
            <a:r>
              <a:rPr lang="en-US" altLang="ko-KR" sz="1400" dirty="0" err="1"/>
              <a:t>usr</a:t>
            </a:r>
            <a:r>
              <a:rPr lang="en-US" altLang="ko-KR" sz="1400" dirty="0"/>
              <a:t>/local/</a:t>
            </a:r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wget</a:t>
            </a:r>
            <a:r>
              <a:rPr lang="en-US" altLang="ko-KR" sz="1400" dirty="0"/>
              <a:t> </a:t>
            </a:r>
            <a:r>
              <a:rPr lang="en-US" altLang="ko-KR" sz="1400" dirty="0">
                <a:hlinkClick r:id="rId3"/>
              </a:rPr>
              <a:t>https://github.com/google/protobuf/releases/download/v2.5.0/protobuf-2.5.0.tar.gz</a:t>
            </a:r>
            <a:endParaRPr lang="en-US" altLang="ko-KR" sz="1400" dirty="0"/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tar </a:t>
            </a:r>
            <a:r>
              <a:rPr lang="en-US" altLang="ko-KR" sz="1400" dirty="0" err="1"/>
              <a:t>xvzf</a:t>
            </a:r>
            <a:r>
              <a:rPr lang="en-US" altLang="ko-KR" sz="1400" dirty="0"/>
              <a:t> protobuf-2.5.0.tar.gz</a:t>
            </a:r>
            <a:endParaRPr lang="ko-KR" altLang="ko-KR" sz="1400" dirty="0"/>
          </a:p>
          <a:p>
            <a:r>
              <a:rPr lang="en-US" altLang="ko-KR" sz="1400" dirty="0"/>
              <a:t>~$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tar </a:t>
            </a:r>
            <a:r>
              <a:rPr lang="en-US" altLang="ko-KR" sz="1400" dirty="0" err="1"/>
              <a:t>xvzf</a:t>
            </a:r>
            <a:r>
              <a:rPr lang="en-US" altLang="ko-KR" sz="1400" dirty="0"/>
              <a:t> protobuf-2.5.0.tar.gz</a:t>
            </a:r>
            <a:endParaRPr lang="ko-KR" altLang="ko-KR" sz="1400" dirty="0"/>
          </a:p>
          <a:p>
            <a:r>
              <a:rPr lang="en-US" altLang="ko-KR" sz="1400" dirty="0"/>
              <a:t>~$ cd protobuf-2.5.0</a:t>
            </a:r>
            <a:endParaRPr lang="ko-KR" altLang="ko-KR" sz="1400" dirty="0"/>
          </a:p>
          <a:p>
            <a:r>
              <a:rPr lang="en-US" altLang="ko-KR" sz="1400" dirty="0"/>
              <a:t>~$ ./configure</a:t>
            </a:r>
            <a:endParaRPr lang="ko-KR" altLang="ko-KR" sz="1400" dirty="0"/>
          </a:p>
          <a:p>
            <a:r>
              <a:rPr lang="en-US" altLang="ko-KR" sz="1400" dirty="0"/>
              <a:t>~$  make</a:t>
            </a:r>
          </a:p>
          <a:p>
            <a:r>
              <a:rPr lang="en-US" altLang="ko-KR" sz="1400" dirty="0"/>
              <a:t>~$  make install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6C3F92-86CC-4B95-B553-6F88FFD28B90}"/>
              </a:ext>
            </a:extLst>
          </p:cNvPr>
          <p:cNvSpPr/>
          <p:nvPr/>
        </p:nvSpPr>
        <p:spPr>
          <a:xfrm>
            <a:off x="6179344" y="1338273"/>
            <a:ext cx="5663033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 startAt="3"/>
            </a:pPr>
            <a:r>
              <a:rPr lang="en-US" altLang="ko-KR" b="1" dirty="0"/>
              <a:t>Hadoop3.2.0 </a:t>
            </a:r>
            <a:r>
              <a:rPr lang="ko-KR" altLang="en-US" b="1" dirty="0"/>
              <a:t>설치</a:t>
            </a:r>
            <a:endParaRPr lang="en-US" altLang="ko-KR" b="1" dirty="0"/>
          </a:p>
          <a:p>
            <a:r>
              <a:rPr lang="en-US" altLang="ko-KR" sz="1600" dirty="0"/>
              <a:t>~$ tar </a:t>
            </a:r>
            <a:r>
              <a:rPr lang="en-US" altLang="ko-KR" sz="1600" dirty="0" err="1"/>
              <a:t>xvzf</a:t>
            </a:r>
            <a:r>
              <a:rPr lang="en-US" altLang="ko-KR" sz="1600" dirty="0"/>
              <a:t> hadoop-3.2.0.tar.gz</a:t>
            </a:r>
            <a:endParaRPr lang="ko-KR" altLang="ko-KR" sz="1600" dirty="0"/>
          </a:p>
          <a:p>
            <a:r>
              <a:rPr lang="en-US" altLang="ko-KR" sz="1600" dirty="0"/>
              <a:t>~$ ln -s hadoop3.2.0 </a:t>
            </a:r>
            <a:r>
              <a:rPr lang="en-US" altLang="ko-KR" sz="1600" dirty="0" err="1"/>
              <a:t>hadoop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gedit</a:t>
            </a:r>
            <a:r>
              <a:rPr lang="en-US" altLang="ko-KR" sz="1600" dirty="0"/>
              <a:t> ~/.</a:t>
            </a:r>
            <a:r>
              <a:rPr lang="en-US" altLang="ko-KR" sz="1600" dirty="0" err="1"/>
              <a:t>bashrc</a:t>
            </a:r>
            <a:r>
              <a:rPr lang="en-US" altLang="ko-KR" sz="1600" dirty="0"/>
              <a:t> </a:t>
            </a:r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dirty="0"/>
              <a:t>~$ vi hadoop-env.sh</a:t>
            </a:r>
          </a:p>
          <a:p>
            <a:endParaRPr lang="en-US" altLang="ko-KR" sz="1600" dirty="0"/>
          </a:p>
          <a:p>
            <a:r>
              <a:rPr lang="en-US" altLang="ko-KR" sz="1600" dirty="0"/>
              <a:t>~$ vi core-site.xml</a:t>
            </a:r>
          </a:p>
          <a:p>
            <a:r>
              <a:rPr lang="en-US" altLang="ko-KR" sz="1600" dirty="0"/>
              <a:t>~$</a:t>
            </a:r>
            <a:br>
              <a:rPr lang="en-US" altLang="ko-KR" sz="1600" dirty="0"/>
            </a:br>
            <a:r>
              <a:rPr lang="en-US" altLang="ko-KR" sz="1600" dirty="0"/>
              <a:t>~$</a:t>
            </a:r>
            <a:br>
              <a:rPr lang="en-US" altLang="ko-KR" sz="1600" dirty="0"/>
            </a:br>
            <a:r>
              <a:rPr lang="en-US" altLang="ko-KR" sz="1600" dirty="0"/>
              <a:t>~$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539729-6AF6-49F6-ABA1-E54B5391C37F}"/>
              </a:ext>
            </a:extLst>
          </p:cNvPr>
          <p:cNvSpPr/>
          <p:nvPr/>
        </p:nvSpPr>
        <p:spPr>
          <a:xfrm>
            <a:off x="349623" y="5691805"/>
            <a:ext cx="11492754" cy="101679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</a:rPr>
              <a:t>하둡</a:t>
            </a:r>
            <a:r>
              <a:rPr lang="ko-KR" altLang="en-US" sz="1400" b="1" dirty="0">
                <a:solidFill>
                  <a:schemeClr val="tx1"/>
                </a:solidFill>
              </a:rPr>
              <a:t> 호환성 확인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https://hadoop.apache.org/docs/r3.2.0/hadoop-mapreduce-client/hadoop-mapreduce-client-core/dependency-analysis.html</a:t>
            </a:r>
            <a:endParaRPr lang="en-US" altLang="ko-KR" sz="1400" u="sng" dirty="0"/>
          </a:p>
          <a:p>
            <a:r>
              <a:rPr lang="ko-KR" altLang="en-US" sz="1400" b="1" dirty="0" err="1">
                <a:solidFill>
                  <a:schemeClr val="tx1"/>
                </a:solidFill>
              </a:rPr>
              <a:t>하둡</a:t>
            </a:r>
            <a:r>
              <a:rPr lang="ko-KR" altLang="en-US" sz="1400" b="1" dirty="0">
                <a:solidFill>
                  <a:schemeClr val="tx1"/>
                </a:solidFill>
              </a:rPr>
              <a:t> 다운로드 경로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hlinkClick r:id="rId5"/>
              </a:rPr>
              <a:t>https://www-eu.apache.org/dist/hadoop/common/hadoop-3.2.0/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F86F4-FF16-41DF-BA50-068F9F08A8D8}"/>
              </a:ext>
            </a:extLst>
          </p:cNvPr>
          <p:cNvSpPr/>
          <p:nvPr/>
        </p:nvSpPr>
        <p:spPr>
          <a:xfrm>
            <a:off x="6259512" y="2586038"/>
            <a:ext cx="5470526" cy="13501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/>
              <a:t>export HADOOP_HOME=/home/</a:t>
            </a:r>
            <a:r>
              <a:rPr lang="en-US" altLang="ko-KR" sz="1200" dirty="0" err="1"/>
              <a:t>yunhyuck</a:t>
            </a:r>
            <a:r>
              <a:rPr lang="en-US" altLang="ko-KR" sz="1200" dirty="0"/>
              <a:t>/</a:t>
            </a:r>
            <a:r>
              <a:rPr lang="en-US" altLang="ko-KR" sz="1200" dirty="0" err="1"/>
              <a:t>hadoop</a:t>
            </a:r>
            <a:endParaRPr lang="ko-KR" altLang="ko-KR" sz="1200" dirty="0"/>
          </a:p>
          <a:p>
            <a:r>
              <a:rPr lang="en-US" altLang="ko-KR" sz="1200" dirty="0"/>
              <a:t>export PATH=$PATH:$HADOOP_HOME/bin</a:t>
            </a:r>
            <a:endParaRPr lang="ko-KR" altLang="ko-KR" sz="1200" dirty="0"/>
          </a:p>
          <a:p>
            <a:r>
              <a:rPr lang="en-US" altLang="ko-KR" sz="1200" dirty="0"/>
              <a:t>export PATH=$PATH:$HADOOP_HOME/</a:t>
            </a:r>
            <a:r>
              <a:rPr lang="en-US" altLang="ko-KR" sz="1200" dirty="0" err="1"/>
              <a:t>sbin</a:t>
            </a:r>
            <a:endParaRPr lang="ko-KR" altLang="ko-KR" sz="1200" dirty="0"/>
          </a:p>
          <a:p>
            <a:r>
              <a:rPr lang="en-US" altLang="ko-KR" sz="1200" dirty="0"/>
              <a:t>export HADOOP_MAPRED_HOME=${HADOOP_HOME}</a:t>
            </a:r>
            <a:endParaRPr lang="ko-KR" altLang="ko-KR" sz="1200" dirty="0"/>
          </a:p>
          <a:p>
            <a:r>
              <a:rPr lang="en-US" altLang="ko-KR" sz="1200" dirty="0"/>
              <a:t>export HADOOP_COMMON_HOME=${HADOOP_HOME}</a:t>
            </a:r>
            <a:endParaRPr lang="ko-KR" altLang="ko-KR" sz="1200" dirty="0"/>
          </a:p>
          <a:p>
            <a:r>
              <a:rPr lang="en-US" altLang="ko-KR" sz="1200" dirty="0"/>
              <a:t>export HADOOP_HDFS_HOME=${HADOOP_HOME}</a:t>
            </a:r>
            <a:endParaRPr lang="ko-KR" altLang="ko-KR" sz="1200" dirty="0"/>
          </a:p>
          <a:p>
            <a:r>
              <a:rPr lang="en-US" altLang="ko-KR" sz="1200" dirty="0"/>
              <a:t>export YARN_HOME=${HADOOP_HOME}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E7BA91-B0BC-4ACA-BC75-E2739AB3406C}"/>
              </a:ext>
            </a:extLst>
          </p:cNvPr>
          <p:cNvSpPr/>
          <p:nvPr/>
        </p:nvSpPr>
        <p:spPr>
          <a:xfrm>
            <a:off x="6259512" y="4207669"/>
            <a:ext cx="5470526" cy="264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/>
              <a:t>export JAVA_HOME=/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/lib/</a:t>
            </a:r>
            <a:r>
              <a:rPr lang="en-US" altLang="ko-KR" sz="1200" dirty="0" err="1"/>
              <a:t>jvm</a:t>
            </a:r>
            <a:r>
              <a:rPr lang="en-US" altLang="ko-KR" sz="1200" dirty="0"/>
              <a:t>/java-8-openjdk-amd64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2CF52E-3E00-4E21-B8FA-1857A2209FFE}"/>
              </a:ext>
            </a:extLst>
          </p:cNvPr>
          <p:cNvSpPr/>
          <p:nvPr/>
        </p:nvSpPr>
        <p:spPr>
          <a:xfrm>
            <a:off x="6259512" y="4707732"/>
            <a:ext cx="5470526" cy="811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&lt;name&gt;</a:t>
            </a:r>
            <a:r>
              <a:rPr lang="en-US" altLang="ko-KR" sz="900" dirty="0" err="1">
                <a:solidFill>
                  <a:schemeClr val="tx1"/>
                </a:solidFill>
              </a:rPr>
              <a:t>fs.defaultFS</a:t>
            </a:r>
            <a:r>
              <a:rPr lang="en-US" altLang="ko-KR" sz="900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&lt;value&gt;hdfs://localhost:9000&lt;/value&gt;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&lt;/configuration&gt;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3107916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14402E-F879-40C9-84A4-4579533A8CEF}"/>
              </a:ext>
            </a:extLst>
          </p:cNvPr>
          <p:cNvGrpSpPr/>
          <p:nvPr/>
        </p:nvGrpSpPr>
        <p:grpSpPr>
          <a:xfrm>
            <a:off x="349623" y="1338273"/>
            <a:ext cx="5663033" cy="5326846"/>
            <a:chOff x="349623" y="1338273"/>
            <a:chExt cx="5663033" cy="532684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16C3F92-86CC-4B95-B553-6F88FFD28B90}"/>
                </a:ext>
              </a:extLst>
            </p:cNvPr>
            <p:cNvSpPr/>
            <p:nvPr/>
          </p:nvSpPr>
          <p:spPr>
            <a:xfrm>
              <a:off x="349623" y="1338273"/>
              <a:ext cx="5663033" cy="5326846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buAutoNum type="arabicPeriod" startAt="3"/>
              </a:pPr>
              <a:r>
                <a:rPr lang="en-US" altLang="ko-KR" b="1" dirty="0"/>
                <a:t>Hadoop3.2.0 </a:t>
              </a:r>
              <a:r>
                <a:rPr lang="ko-KR" altLang="en-US" b="1" dirty="0"/>
                <a:t>설치</a:t>
              </a:r>
              <a:endParaRPr lang="en-US" altLang="ko-KR" b="1" dirty="0"/>
            </a:p>
            <a:p>
              <a:r>
                <a:rPr lang="en-US" altLang="ko-KR" sz="1600" dirty="0"/>
                <a:t>~$ vi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hdfs-site.xml</a:t>
              </a:r>
              <a:endParaRPr lang="ko-KR" altLang="ko-KR" sz="1600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r>
                <a:rPr lang="en-US" altLang="ko-KR" sz="1600" dirty="0"/>
                <a:t>~$ vi yarn-site.xml</a:t>
              </a:r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r>
                <a:rPr lang="en-US" altLang="ko-KR" sz="1600" dirty="0"/>
                <a:t>~$ </a:t>
              </a:r>
              <a:endParaRPr lang="en-US" altLang="ko-KR" sz="1600" b="1" dirty="0"/>
            </a:p>
            <a:p>
              <a:r>
                <a:rPr lang="en-US" altLang="ko-KR" sz="1600" dirty="0"/>
                <a:t>~$ </a:t>
              </a:r>
            </a:p>
            <a:p>
              <a:r>
                <a:rPr lang="en-US" altLang="ko-KR" sz="1600" dirty="0"/>
                <a:t>~$ </a:t>
              </a:r>
            </a:p>
            <a:p>
              <a:r>
                <a:rPr lang="en-US" altLang="ko-KR" sz="1600" dirty="0"/>
                <a:t>~$</a:t>
              </a:r>
              <a:br>
                <a:rPr lang="en-US" altLang="ko-KR" sz="1600" dirty="0"/>
              </a:br>
              <a:r>
                <a:rPr lang="en-US" altLang="ko-KR" sz="1600" dirty="0"/>
                <a:t>~$</a:t>
              </a:r>
              <a:br>
                <a:rPr lang="en-US" altLang="ko-KR" sz="1600" dirty="0"/>
              </a:br>
              <a:r>
                <a:rPr lang="en-US" altLang="ko-KR" sz="1600" dirty="0"/>
                <a:t>~$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67F86F4-FF16-41DF-BA50-068F9F08A8D8}"/>
                </a:ext>
              </a:extLst>
            </p:cNvPr>
            <p:cNvSpPr/>
            <p:nvPr/>
          </p:nvSpPr>
          <p:spPr>
            <a:xfrm>
              <a:off x="445876" y="2026179"/>
              <a:ext cx="5470526" cy="23054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000" dirty="0"/>
                <a:t>&lt;configuration&gt;</a:t>
              </a:r>
              <a:endParaRPr lang="ko-KR" altLang="ko-KR" sz="1000" dirty="0"/>
            </a:p>
            <a:p>
              <a:r>
                <a:rPr lang="en-US" altLang="ko-KR" sz="1000" dirty="0"/>
                <a:t>&lt;property&gt;</a:t>
              </a:r>
              <a:endParaRPr lang="ko-KR" altLang="ko-KR" sz="1000" dirty="0"/>
            </a:p>
            <a:p>
              <a:r>
                <a:rPr lang="en-US" altLang="ko-KR" sz="1000" dirty="0"/>
                <a:t>&lt;name&gt;</a:t>
              </a:r>
              <a:r>
                <a:rPr lang="en-US" altLang="ko-KR" sz="1000" dirty="0" err="1"/>
                <a:t>dfs.replication</a:t>
              </a:r>
              <a:r>
                <a:rPr lang="en-US" altLang="ko-KR" sz="1000" dirty="0"/>
                <a:t>&lt;/name&gt;</a:t>
              </a:r>
              <a:endParaRPr lang="ko-KR" altLang="ko-KR" sz="1000" dirty="0"/>
            </a:p>
            <a:p>
              <a:r>
                <a:rPr lang="en-US" altLang="ko-KR" sz="1000" dirty="0"/>
                <a:t>&lt;value&gt;</a:t>
              </a:r>
              <a:r>
                <a:rPr lang="en-US" altLang="ko-KR" sz="1000" b="1" dirty="0"/>
                <a:t>1</a:t>
              </a:r>
              <a:r>
                <a:rPr lang="en-US" altLang="ko-KR" sz="1000" dirty="0"/>
                <a:t>&lt;/value&gt;</a:t>
              </a:r>
              <a:endParaRPr lang="ko-KR" altLang="ko-KR" sz="1000" dirty="0"/>
            </a:p>
            <a:p>
              <a:r>
                <a:rPr lang="en-US" altLang="ko-KR" sz="1000" dirty="0"/>
                <a:t>&lt;/property&gt;</a:t>
              </a:r>
              <a:endParaRPr lang="ko-KR" altLang="ko-KR" sz="1000" dirty="0"/>
            </a:p>
            <a:p>
              <a:r>
                <a:rPr lang="en-US" altLang="ko-KR" sz="1000" dirty="0"/>
                <a:t>&lt;property&gt;</a:t>
              </a:r>
              <a:endParaRPr lang="ko-KR" altLang="ko-KR" sz="1000" dirty="0"/>
            </a:p>
            <a:p>
              <a:r>
                <a:rPr lang="en-US" altLang="ko-KR" sz="1000" dirty="0"/>
                <a:t>&lt;name&gt;</a:t>
              </a:r>
              <a:r>
                <a:rPr lang="en-US" altLang="ko-KR" sz="1000" dirty="0" err="1"/>
                <a:t>dfs.namenode.name.dir</a:t>
              </a:r>
              <a:r>
                <a:rPr lang="en-US" altLang="ko-KR" sz="1000" dirty="0"/>
                <a:t>&lt;/name&gt;</a:t>
              </a:r>
              <a:endParaRPr lang="ko-KR" altLang="ko-KR" sz="1000" dirty="0"/>
            </a:p>
            <a:p>
              <a:r>
                <a:rPr lang="en-US" altLang="ko-KR" sz="1000" dirty="0"/>
                <a:t>&lt;value&gt;/home/yunhyuck/Hadoop3_data/</a:t>
              </a:r>
              <a:r>
                <a:rPr lang="en-US" altLang="ko-KR" sz="1000" dirty="0" err="1"/>
                <a:t>NameNode</a:t>
              </a:r>
              <a:r>
                <a:rPr lang="en-US" altLang="ko-KR" sz="1000" dirty="0"/>
                <a:t>&lt;/value&gt;</a:t>
              </a:r>
              <a:endParaRPr lang="ko-KR" altLang="ko-KR" sz="1000" dirty="0"/>
            </a:p>
            <a:p>
              <a:r>
                <a:rPr lang="en-US" altLang="ko-KR" sz="1000" dirty="0"/>
                <a:t>&lt;/property&gt;</a:t>
              </a:r>
              <a:endParaRPr lang="ko-KR" altLang="ko-KR" sz="1000" dirty="0"/>
            </a:p>
            <a:p>
              <a:r>
                <a:rPr lang="en-US" altLang="ko-KR" sz="1000" dirty="0"/>
                <a:t>&lt;property&gt;</a:t>
              </a:r>
              <a:endParaRPr lang="ko-KR" altLang="ko-KR" sz="1000" dirty="0"/>
            </a:p>
            <a:p>
              <a:r>
                <a:rPr lang="en-US" altLang="ko-KR" sz="1000" dirty="0"/>
                <a:t>&lt;name&gt;</a:t>
              </a:r>
              <a:r>
                <a:rPr lang="en-US" altLang="ko-KR" sz="1000" dirty="0" err="1"/>
                <a:t>dfs.datanode.data.dir</a:t>
              </a:r>
              <a:r>
                <a:rPr lang="en-US" altLang="ko-KR" sz="1000" dirty="0"/>
                <a:t>&lt;/name&gt;</a:t>
              </a:r>
              <a:endParaRPr lang="ko-KR" altLang="ko-KR" sz="1000" dirty="0"/>
            </a:p>
            <a:p>
              <a:r>
                <a:rPr lang="en-US" altLang="ko-KR" sz="1000" dirty="0"/>
                <a:t>&lt;value&gt;/home/yunhyuck/Hadoop3_data/</a:t>
              </a:r>
              <a:r>
                <a:rPr lang="en-US" altLang="ko-KR" sz="1000" dirty="0" err="1"/>
                <a:t>DataNode</a:t>
              </a:r>
              <a:r>
                <a:rPr lang="en-US" altLang="ko-KR" sz="1000" dirty="0"/>
                <a:t>&lt;/value&gt;</a:t>
              </a:r>
              <a:endParaRPr lang="ko-KR" altLang="ko-KR" sz="1000" dirty="0"/>
            </a:p>
            <a:p>
              <a:r>
                <a:rPr lang="en-US" altLang="ko-KR" sz="1000" dirty="0"/>
                <a:t>&lt;/property&gt;</a:t>
              </a:r>
              <a:endParaRPr lang="ko-KR" altLang="ko-KR" sz="1000" dirty="0"/>
            </a:p>
            <a:p>
              <a:r>
                <a:rPr lang="en-US" altLang="ko-KR" sz="1000" dirty="0"/>
                <a:t>&lt;/configuration&gt;</a:t>
              </a:r>
              <a:endParaRPr lang="en-US" altLang="ko-KR" sz="7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2CF52E-3E00-4E21-B8FA-1857A2209FFE}"/>
                </a:ext>
              </a:extLst>
            </p:cNvPr>
            <p:cNvSpPr/>
            <p:nvPr/>
          </p:nvSpPr>
          <p:spPr>
            <a:xfrm>
              <a:off x="445876" y="4703796"/>
              <a:ext cx="5470526" cy="18541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schemeClr val="tx1"/>
                  </a:solidFill>
                </a:rPr>
                <a:t>&lt;configuration&gt;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&lt;name&gt;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yarn.nodemanager.aux</a:t>
              </a:r>
              <a:r>
                <a:rPr lang="en-US" altLang="ko-KR" sz="1050" dirty="0">
                  <a:solidFill>
                    <a:schemeClr val="tx1"/>
                  </a:solidFill>
                </a:rPr>
                <a:t>-services&lt;/name&gt;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&lt;value&gt;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mapreduce_shuffle</a:t>
              </a:r>
              <a:r>
                <a:rPr lang="en-US" altLang="ko-KR" sz="1050" dirty="0">
                  <a:solidFill>
                    <a:schemeClr val="tx1"/>
                  </a:solidFill>
                </a:rPr>
                <a:t>&lt;/value&gt;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&lt;/property&gt;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&lt;name&gt;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yarn.nodemanager.aux-services.mapreduce_shuffle.class</a:t>
              </a:r>
              <a:r>
                <a:rPr lang="en-US" altLang="ko-KR" sz="1050" dirty="0">
                  <a:solidFill>
                    <a:schemeClr val="tx1"/>
                  </a:solidFill>
                </a:rPr>
                <a:t>&lt;/name&gt;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&lt;value&gt;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org.apache.hadoop.mapred.ShuffleHandler</a:t>
              </a:r>
              <a:r>
                <a:rPr lang="en-US" altLang="ko-KR" sz="1050" dirty="0">
                  <a:solidFill>
                    <a:schemeClr val="tx1"/>
                  </a:solidFill>
                </a:rPr>
                <a:t>&lt;/value&gt;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&lt;/property&gt;</a:t>
              </a:r>
              <a:endParaRPr lang="ko-KR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&lt;/configuration&gt;</a:t>
              </a:r>
              <a:endParaRPr lang="en-US" altLang="ko-KR" sz="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1C8674-06F2-448B-9B95-52638E3B0A72}"/>
              </a:ext>
            </a:extLst>
          </p:cNvPr>
          <p:cNvSpPr/>
          <p:nvPr/>
        </p:nvSpPr>
        <p:spPr>
          <a:xfrm>
            <a:off x="6274173" y="1338273"/>
            <a:ext cx="5663033" cy="5326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600" b="1" dirty="0"/>
          </a:p>
          <a:p>
            <a:r>
              <a:rPr lang="en-US" altLang="ko-KR" sz="1600" dirty="0"/>
              <a:t>~$ vi mapred-site.xml</a:t>
            </a:r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dirty="0"/>
              <a:t>~$ bin/</a:t>
            </a:r>
            <a:r>
              <a:rPr lang="en-US" altLang="ko-KR" sz="1600" dirty="0" err="1"/>
              <a:t>hdfs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namenode</a:t>
            </a:r>
            <a:r>
              <a:rPr lang="en-US" altLang="ko-KR" sz="1600" dirty="0"/>
              <a:t> -format</a:t>
            </a:r>
          </a:p>
          <a:p>
            <a:r>
              <a:rPr lang="en-US" altLang="ko-KR" sz="1600" dirty="0"/>
              <a:t>~$ </a:t>
            </a:r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</a:t>
            </a:r>
            <a:endParaRPr lang="en-US" altLang="ko-KR" sz="1600" b="1" dirty="0"/>
          </a:p>
          <a:p>
            <a:r>
              <a:rPr lang="en-US" altLang="ko-KR" sz="1600" dirty="0"/>
              <a:t>~$ sbin/start-all.sh</a:t>
            </a:r>
            <a:endParaRPr lang="en-US" altLang="ko-KR" sz="1600" b="1" dirty="0"/>
          </a:p>
          <a:p>
            <a:endParaRPr lang="en-US" altLang="ko-KR" sz="1600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E7BA91-B0BC-4ACA-BC75-E2739AB3406C}"/>
              </a:ext>
            </a:extLst>
          </p:cNvPr>
          <p:cNvSpPr/>
          <p:nvPr/>
        </p:nvSpPr>
        <p:spPr>
          <a:xfrm>
            <a:off x="6371851" y="1621879"/>
            <a:ext cx="5470526" cy="23145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50" dirty="0"/>
              <a:t>&lt;configuration&gt;</a:t>
            </a:r>
            <a:endParaRPr lang="ko-KR" altLang="ko-KR" sz="1050" dirty="0"/>
          </a:p>
          <a:p>
            <a:r>
              <a:rPr lang="en-US" altLang="ko-KR" sz="1050" dirty="0"/>
              <a:t> &lt;property&gt;</a:t>
            </a:r>
            <a:endParaRPr lang="ko-KR" altLang="ko-KR" sz="1050" dirty="0"/>
          </a:p>
          <a:p>
            <a:r>
              <a:rPr lang="en-US" altLang="ko-KR" sz="1050" dirty="0"/>
              <a:t>        &lt;name&gt;mapreduce.framework.name&lt;/name&gt;</a:t>
            </a:r>
            <a:endParaRPr lang="ko-KR" altLang="ko-KR" sz="1050" dirty="0"/>
          </a:p>
          <a:p>
            <a:r>
              <a:rPr lang="en-US" altLang="ko-KR" sz="1050" dirty="0"/>
              <a:t>        &lt;value&gt;yarn&lt;/value&gt;</a:t>
            </a:r>
            <a:endParaRPr lang="ko-KR" altLang="ko-KR" sz="1050" dirty="0"/>
          </a:p>
          <a:p>
            <a:r>
              <a:rPr lang="en-US" altLang="ko-KR" sz="1050" dirty="0"/>
              <a:t>    &lt;/property&gt;</a:t>
            </a:r>
            <a:endParaRPr lang="ko-KR" altLang="ko-KR" sz="1050" dirty="0"/>
          </a:p>
          <a:p>
            <a:r>
              <a:rPr lang="en-US" altLang="ko-KR" sz="1050" dirty="0"/>
              <a:t>    &lt;property&gt;</a:t>
            </a:r>
            <a:endParaRPr lang="ko-KR" altLang="ko-KR" sz="1050" dirty="0"/>
          </a:p>
          <a:p>
            <a:r>
              <a:rPr lang="en-US" altLang="ko-KR" sz="1050" dirty="0"/>
              <a:t>        &lt;name&gt;</a:t>
            </a:r>
            <a:r>
              <a:rPr lang="en-US" altLang="ko-KR" sz="1050" dirty="0" err="1"/>
              <a:t>mapreduce.admin.user.env</a:t>
            </a:r>
            <a:r>
              <a:rPr lang="en-US" altLang="ko-KR" sz="1050" dirty="0"/>
              <a:t>&lt;/name&gt;</a:t>
            </a:r>
            <a:endParaRPr lang="ko-KR" altLang="ko-KR" sz="1050" dirty="0"/>
          </a:p>
          <a:p>
            <a:r>
              <a:rPr lang="en-US" altLang="ko-KR" sz="1050" dirty="0"/>
              <a:t>        &lt;value&gt;HADOOP_MAPRED_HOME=$HADOOP_COMMON_HOME&lt;/value&gt;</a:t>
            </a:r>
            <a:endParaRPr lang="ko-KR" altLang="ko-KR" sz="1050" dirty="0"/>
          </a:p>
          <a:p>
            <a:r>
              <a:rPr lang="en-US" altLang="ko-KR" sz="1050" dirty="0"/>
              <a:t>    &lt;/property&gt;</a:t>
            </a:r>
            <a:endParaRPr lang="ko-KR" altLang="ko-KR" sz="1050" dirty="0"/>
          </a:p>
          <a:p>
            <a:r>
              <a:rPr lang="en-US" altLang="ko-KR" sz="1050" dirty="0"/>
              <a:t>    &lt;property&gt;</a:t>
            </a:r>
            <a:endParaRPr lang="ko-KR" altLang="ko-KR" sz="1050" dirty="0"/>
          </a:p>
          <a:p>
            <a:r>
              <a:rPr lang="en-US" altLang="ko-KR" sz="1050" dirty="0"/>
              <a:t>        &lt;name&gt;</a:t>
            </a:r>
            <a:r>
              <a:rPr lang="en-US" altLang="ko-KR" sz="1050" dirty="0" err="1"/>
              <a:t>yarn.app.mapreduce.am.env</a:t>
            </a:r>
            <a:r>
              <a:rPr lang="en-US" altLang="ko-KR" sz="1050" dirty="0"/>
              <a:t>&lt;/name&gt;</a:t>
            </a:r>
            <a:endParaRPr lang="ko-KR" altLang="ko-KR" sz="1050" dirty="0"/>
          </a:p>
          <a:p>
            <a:r>
              <a:rPr lang="en-US" altLang="ko-KR" sz="1050" dirty="0"/>
              <a:t>        &lt;value&gt;HADOOP_MAPRED_HOME=$HADOOP_COMMON_HOME&lt;/value&gt;</a:t>
            </a:r>
            <a:endParaRPr lang="ko-KR" altLang="ko-KR" sz="1050" dirty="0"/>
          </a:p>
          <a:p>
            <a:r>
              <a:rPr lang="en-US" altLang="ko-KR" sz="1050" dirty="0"/>
              <a:t>    &lt;/property&gt;</a:t>
            </a:r>
            <a:endParaRPr lang="ko-KR" altLang="ko-KR" sz="1050" dirty="0"/>
          </a:p>
          <a:p>
            <a:r>
              <a:rPr lang="en-US" altLang="ko-KR" sz="1050" dirty="0"/>
              <a:t>&lt;/configuration&gt;</a:t>
            </a:r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DC34DC-0E55-4B58-9563-84312B5A2590}"/>
              </a:ext>
            </a:extLst>
          </p:cNvPr>
          <p:cNvSpPr/>
          <p:nvPr/>
        </p:nvSpPr>
        <p:spPr>
          <a:xfrm>
            <a:off x="6371851" y="4294535"/>
            <a:ext cx="5470526" cy="11490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/>
              <a:t>2019-03-29 20:07:15,364 INFO </a:t>
            </a:r>
            <a:r>
              <a:rPr lang="en-US" altLang="ko-KR" sz="1000" dirty="0" err="1"/>
              <a:t>namenode.NameNode</a:t>
            </a:r>
            <a:r>
              <a:rPr lang="en-US" altLang="ko-KR" sz="1000" dirty="0"/>
              <a:t>: STARTUP_MSG:</a:t>
            </a:r>
            <a:endParaRPr lang="ko-KR" altLang="ko-KR" sz="1000" dirty="0"/>
          </a:p>
          <a:p>
            <a:r>
              <a:rPr lang="en-US" altLang="ko-KR" sz="1000" dirty="0"/>
              <a:t>/************************************************************</a:t>
            </a:r>
            <a:endParaRPr lang="ko-KR" altLang="ko-KR" sz="1000" dirty="0"/>
          </a:p>
          <a:p>
            <a:r>
              <a:rPr lang="en-US" altLang="ko-KR" sz="1000" dirty="0"/>
              <a:t>STARTUP_MSG: Starting </a:t>
            </a:r>
            <a:r>
              <a:rPr lang="en-US" altLang="ko-KR" sz="1000" dirty="0" err="1"/>
              <a:t>NameNode</a:t>
            </a:r>
            <a:endParaRPr lang="ko-KR" altLang="ko-KR" sz="1000" dirty="0"/>
          </a:p>
          <a:p>
            <a:r>
              <a:rPr lang="en-US" altLang="ko-KR" sz="1000" dirty="0"/>
              <a:t>STARTUP_MSG:   host = </a:t>
            </a:r>
            <a:r>
              <a:rPr lang="en-US" altLang="ko-KR" sz="1000" dirty="0" err="1"/>
              <a:t>yunhyuc</a:t>
            </a:r>
            <a:r>
              <a:rPr lang="en-US" altLang="ko-KR" sz="1000" dirty="0"/>
              <a:t>/127.0.1.1</a:t>
            </a:r>
            <a:endParaRPr lang="ko-KR" altLang="ko-KR" sz="1000" dirty="0"/>
          </a:p>
          <a:p>
            <a:r>
              <a:rPr lang="en-US" altLang="ko-KR" sz="1000" dirty="0"/>
              <a:t>STARTUP_MSG:  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 = [-format]</a:t>
            </a:r>
            <a:endParaRPr lang="ko-KR" altLang="ko-KR" sz="1000" dirty="0"/>
          </a:p>
          <a:p>
            <a:r>
              <a:rPr lang="en-US" altLang="ko-KR" sz="1000" dirty="0"/>
              <a:t>STARTUP_MSG:   version = 3.2.0</a:t>
            </a:r>
            <a:endParaRPr lang="ko-KR" altLang="ko-KR" sz="1000" dirty="0"/>
          </a:p>
          <a:p>
            <a:r>
              <a:rPr lang="en-US" altLang="ko-KR" sz="1000" dirty="0"/>
              <a:t>STARTUP_MSG:   </a:t>
            </a:r>
            <a:r>
              <a:rPr lang="en-US" altLang="ko-KR" sz="1000" dirty="0" err="1"/>
              <a:t>classpath</a:t>
            </a:r>
            <a:r>
              <a:rPr lang="en-US" altLang="ko-KR" sz="1000" dirty="0"/>
              <a:t> = </a:t>
            </a:r>
            <a:endParaRPr lang="ko-KR" altLang="en-US" sz="200" dirty="0"/>
          </a:p>
        </p:txBody>
      </p:sp>
    </p:spTree>
    <p:extLst>
      <p:ext uri="{BB962C8B-B14F-4D97-AF65-F5344CB8AC3E}">
        <p14:creationId xmlns:p14="http://schemas.microsoft.com/office/powerpoint/2010/main" val="4025301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F362E-884C-48D1-9E70-F66EE5A0B636}"/>
              </a:ext>
            </a:extLst>
          </p:cNvPr>
          <p:cNvSpPr/>
          <p:nvPr/>
        </p:nvSpPr>
        <p:spPr>
          <a:xfrm>
            <a:off x="349624" y="1338273"/>
            <a:ext cx="5568577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Sqoop</a:t>
            </a:r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wget</a:t>
            </a:r>
            <a:r>
              <a:rPr lang="en-US" altLang="ko-KR" sz="1600" dirty="0"/>
              <a:t> </a:t>
            </a:r>
            <a:r>
              <a:rPr lang="en-US" altLang="ko-KR" sz="1600" dirty="0">
                <a:hlinkClick r:id="rId3"/>
              </a:rPr>
              <a:t>http://apache.tt.co.kr/sqoop/1.4.7/sqoop-1.4.7.bin__hadoop-2.6.0.tar.gz</a:t>
            </a:r>
            <a:endParaRPr lang="en-US" altLang="ko-KR" sz="1600" dirty="0"/>
          </a:p>
          <a:p>
            <a:r>
              <a:rPr lang="en-US" altLang="ko-KR" sz="1600" dirty="0"/>
              <a:t>~$ tar </a:t>
            </a:r>
            <a:r>
              <a:rPr lang="en-US" altLang="ko-KR" sz="1600" dirty="0" err="1"/>
              <a:t>xvzf</a:t>
            </a:r>
            <a:r>
              <a:rPr lang="en-US" altLang="ko-KR" sz="1600" dirty="0"/>
              <a:t> sqoop-1.4.7.bin__hadoop-2.6.0.tar.gz</a:t>
            </a:r>
          </a:p>
          <a:p>
            <a:r>
              <a:rPr lang="en-US" altLang="ko-KR" sz="1600" dirty="0"/>
              <a:t>~$ ln -s sqoop-1.4.7.bin__hadoop-2.6.0 </a:t>
            </a:r>
            <a:r>
              <a:rPr lang="en-US" altLang="ko-KR" sz="1600" dirty="0" err="1"/>
              <a:t>sqoop</a:t>
            </a:r>
            <a:endParaRPr lang="en-US" altLang="ko-KR" sz="1600" dirty="0"/>
          </a:p>
          <a:p>
            <a:r>
              <a:rPr lang="en-US" altLang="ko-KR" sz="1600" dirty="0"/>
              <a:t>~$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gedit</a:t>
            </a:r>
            <a:r>
              <a:rPr lang="en-US" altLang="ko-KR" sz="1600" dirty="0"/>
              <a:t> ~/.</a:t>
            </a:r>
            <a:r>
              <a:rPr lang="en-US" altLang="ko-KR" sz="1600" dirty="0" err="1"/>
              <a:t>bashrc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~$ source ~/.</a:t>
            </a:r>
            <a:r>
              <a:rPr lang="en-US" altLang="ko-KR" sz="1600" dirty="0" err="1"/>
              <a:t>bashrc</a:t>
            </a:r>
            <a:endParaRPr lang="en-US" altLang="ko-KR" sz="1600" dirty="0"/>
          </a:p>
          <a:p>
            <a:r>
              <a:rPr lang="en-US" altLang="ko-KR" sz="1600" dirty="0"/>
              <a:t>~/</a:t>
            </a:r>
            <a:r>
              <a:rPr lang="en-US" altLang="ko-KR" sz="1600" dirty="0" err="1"/>
              <a:t>sqoop</a:t>
            </a:r>
            <a:r>
              <a:rPr lang="en-US" altLang="ko-KR" sz="1600" dirty="0"/>
              <a:t>/conf$ cp sqoop-env-template.sh sqoop-env.sh</a:t>
            </a:r>
            <a:endParaRPr lang="ko-KR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6C3F92-86CC-4B95-B553-6F88FFD28B90}"/>
              </a:ext>
            </a:extLst>
          </p:cNvPr>
          <p:cNvSpPr/>
          <p:nvPr/>
        </p:nvSpPr>
        <p:spPr>
          <a:xfrm>
            <a:off x="6179344" y="1338273"/>
            <a:ext cx="5663033" cy="425528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~/</a:t>
            </a:r>
            <a:r>
              <a:rPr lang="en-US" altLang="ko-KR" b="1" dirty="0" err="1"/>
              <a:t>sqoop</a:t>
            </a:r>
            <a:r>
              <a:rPr lang="en-US" altLang="ko-KR" b="1" dirty="0"/>
              <a:t>/conf$ </a:t>
            </a:r>
            <a:r>
              <a:rPr lang="en-US" altLang="ko-KR" b="1" dirty="0" err="1"/>
              <a:t>sqoop</a:t>
            </a:r>
            <a:endParaRPr lang="ko-KR" altLang="ko-KR" b="1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</a:t>
            </a:r>
            <a:r>
              <a:rPr lang="en-US" altLang="ko-KR" sz="1200" dirty="0" err="1"/>
              <a:t>hbase</a:t>
            </a:r>
            <a:r>
              <a:rPr lang="en-US" altLang="ko-KR" sz="1200" dirty="0"/>
              <a:t> does not exist! HBase imports will fail.</a:t>
            </a:r>
            <a:endParaRPr lang="ko-KR" altLang="ko-KR" sz="1200" dirty="0"/>
          </a:p>
          <a:p>
            <a:r>
              <a:rPr lang="en-US" altLang="ko-KR" sz="1200" dirty="0"/>
              <a:t>Please set $HBASE_HOME to the root of your HBase installation.</a:t>
            </a:r>
            <a:endParaRPr lang="ko-KR" altLang="ko-KR" sz="1200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</a:t>
            </a:r>
            <a:r>
              <a:rPr lang="en-US" altLang="ko-KR" sz="1200" dirty="0" err="1"/>
              <a:t>hcatalog</a:t>
            </a:r>
            <a:r>
              <a:rPr lang="en-US" altLang="ko-KR" sz="1200" dirty="0"/>
              <a:t> does not exist! </a:t>
            </a:r>
            <a:r>
              <a:rPr lang="en-US" altLang="ko-KR" sz="1200" dirty="0" err="1"/>
              <a:t>HCatalog</a:t>
            </a:r>
            <a:r>
              <a:rPr lang="en-US" altLang="ko-KR" sz="1200" dirty="0"/>
              <a:t> jobs will fail.</a:t>
            </a:r>
            <a:endParaRPr lang="ko-KR" altLang="ko-KR" sz="1200" dirty="0"/>
          </a:p>
          <a:p>
            <a:r>
              <a:rPr lang="en-US" altLang="ko-KR" sz="1200" dirty="0"/>
              <a:t>Please set $HCAT_HOME to the root of your </a:t>
            </a:r>
            <a:r>
              <a:rPr lang="en-US" altLang="ko-KR" sz="1200" dirty="0" err="1"/>
              <a:t>HCatalog</a:t>
            </a:r>
            <a:r>
              <a:rPr lang="en-US" altLang="ko-KR" sz="1200" dirty="0"/>
              <a:t> installation.</a:t>
            </a:r>
            <a:endParaRPr lang="ko-KR" altLang="ko-KR" sz="1200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does not exist! 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imports will fail.</a:t>
            </a:r>
            <a:endParaRPr lang="ko-KR" altLang="ko-KR" sz="1200" dirty="0"/>
          </a:p>
          <a:p>
            <a:r>
              <a:rPr lang="en-US" altLang="ko-KR" sz="1200" dirty="0"/>
              <a:t>Please set $ACCUMULO_HOME to the root of your 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installation.</a:t>
            </a:r>
            <a:endParaRPr lang="ko-KR" altLang="ko-KR" sz="1200" dirty="0"/>
          </a:p>
          <a:p>
            <a:r>
              <a:rPr lang="en-US" altLang="ko-KR" sz="1200" dirty="0"/>
              <a:t>Warning: /home/vi/</a:t>
            </a:r>
            <a:r>
              <a:rPr lang="en-US" altLang="ko-KR" sz="1200" dirty="0" err="1"/>
              <a:t>sqoop</a:t>
            </a:r>
            <a:r>
              <a:rPr lang="en-US" altLang="ko-KR" sz="1200" dirty="0"/>
              <a:t>/../zookeeper does not exist! </a:t>
            </a:r>
            <a:r>
              <a:rPr lang="en-US" altLang="ko-KR" sz="1200" dirty="0" err="1"/>
              <a:t>Accumulo</a:t>
            </a:r>
            <a:r>
              <a:rPr lang="en-US" altLang="ko-KR" sz="1200" dirty="0"/>
              <a:t> imports will fail.</a:t>
            </a:r>
            <a:endParaRPr lang="ko-KR" altLang="ko-KR" sz="1200" dirty="0"/>
          </a:p>
          <a:p>
            <a:r>
              <a:rPr lang="en-US" altLang="ko-KR" sz="1200" dirty="0"/>
              <a:t>Please set $ZOOKEEPER_HOME to the root of your Zookeeper installation.</a:t>
            </a:r>
            <a:endParaRPr lang="ko-KR" altLang="ko-KR" sz="1200" dirty="0"/>
          </a:p>
          <a:p>
            <a:r>
              <a:rPr lang="en-US" altLang="ko-KR" sz="1200" dirty="0"/>
              <a:t>/home/vi/</a:t>
            </a:r>
            <a:r>
              <a:rPr lang="en-US" altLang="ko-KR" sz="1200" dirty="0" err="1"/>
              <a:t>hadoop</a:t>
            </a:r>
            <a:r>
              <a:rPr lang="en-US" altLang="ko-KR" sz="1200" dirty="0"/>
              <a:t>/</a:t>
            </a:r>
            <a:r>
              <a:rPr lang="en-US" altLang="ko-KR" sz="1200" dirty="0" err="1"/>
              <a:t>libexec</a:t>
            </a:r>
            <a:r>
              <a:rPr lang="en-US" altLang="ko-KR" sz="1200" dirty="0"/>
              <a:t>/hadoop-functions.sh: </a:t>
            </a:r>
            <a:r>
              <a:rPr lang="ko-KR" altLang="ko-KR" sz="1200" dirty="0"/>
              <a:t>줄</a:t>
            </a:r>
            <a:r>
              <a:rPr lang="en-US" altLang="ko-KR" sz="1200" dirty="0"/>
              <a:t> 2364: HADOOP_ORG.APACHE.SQOOP.SQOOP_USER: bad substitution</a:t>
            </a:r>
            <a:endParaRPr lang="ko-KR" altLang="ko-KR" sz="1200" dirty="0"/>
          </a:p>
          <a:p>
            <a:r>
              <a:rPr lang="en-US" altLang="ko-KR" sz="1200" dirty="0"/>
              <a:t>/home/vi/</a:t>
            </a:r>
            <a:r>
              <a:rPr lang="en-US" altLang="ko-KR" sz="1200" dirty="0" err="1"/>
              <a:t>hadoop</a:t>
            </a:r>
            <a:r>
              <a:rPr lang="en-US" altLang="ko-KR" sz="1200" dirty="0"/>
              <a:t>/</a:t>
            </a:r>
            <a:r>
              <a:rPr lang="en-US" altLang="ko-KR" sz="1200" dirty="0" err="1"/>
              <a:t>libexec</a:t>
            </a:r>
            <a:r>
              <a:rPr lang="en-US" altLang="ko-KR" sz="1200" dirty="0"/>
              <a:t>/hadoop-functions.sh: </a:t>
            </a:r>
            <a:r>
              <a:rPr lang="ko-KR" altLang="ko-KR" sz="1200" dirty="0"/>
              <a:t>줄</a:t>
            </a:r>
            <a:r>
              <a:rPr lang="en-US" altLang="ko-KR" sz="1200" dirty="0"/>
              <a:t> 2459: HADOOP_ORG.APACHE.SQOOP.SQOOP_OPTS: bad substitution</a:t>
            </a:r>
            <a:endParaRPr lang="ko-KR" altLang="ko-KR" sz="1200" dirty="0"/>
          </a:p>
          <a:p>
            <a:r>
              <a:rPr lang="en-US" altLang="ko-KR" sz="1600" b="1" dirty="0"/>
              <a:t>Try '</a:t>
            </a:r>
            <a:r>
              <a:rPr lang="en-US" altLang="ko-KR" sz="1600" b="1" dirty="0" err="1"/>
              <a:t>sqoop</a:t>
            </a:r>
            <a:r>
              <a:rPr lang="en-US" altLang="ko-KR" sz="1600" b="1" dirty="0"/>
              <a:t> help' for usage. # </a:t>
            </a:r>
            <a:r>
              <a:rPr lang="ko-KR" altLang="ko-KR" sz="1600" b="1" dirty="0"/>
              <a:t>이렇게 뜬다면 설치 완료</a:t>
            </a:r>
            <a:r>
              <a:rPr lang="en-US" altLang="ko-KR" sz="1600" b="1" dirty="0"/>
              <a:t>.</a:t>
            </a:r>
            <a:endParaRPr lang="en-US" altLang="ko-KR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539729-6AF6-49F6-ABA1-E54B5391C37F}"/>
              </a:ext>
            </a:extLst>
          </p:cNvPr>
          <p:cNvSpPr/>
          <p:nvPr/>
        </p:nvSpPr>
        <p:spPr>
          <a:xfrm>
            <a:off x="349623" y="5691805"/>
            <a:ext cx="11492754" cy="101679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</a:rPr>
              <a:t>스쿱</a:t>
            </a:r>
            <a:r>
              <a:rPr lang="ko-KR" altLang="en-US" sz="1400" b="1" dirty="0">
                <a:solidFill>
                  <a:schemeClr val="tx1"/>
                </a:solidFill>
              </a:rPr>
              <a:t> 사이트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hlinkClick r:id="rId4"/>
              </a:rPr>
              <a:t>https://sqoop.apache.org/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 err="1">
                <a:solidFill>
                  <a:schemeClr val="tx1"/>
                </a:solidFill>
              </a:rPr>
              <a:t>스쿱</a:t>
            </a:r>
            <a:r>
              <a:rPr lang="ko-KR" altLang="en-US" sz="1400" b="1" dirty="0">
                <a:solidFill>
                  <a:schemeClr val="tx1"/>
                </a:solidFill>
              </a:rPr>
              <a:t> 다운로드 경로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hlinkClick r:id="rId3"/>
              </a:rPr>
              <a:t>http://apache.tt.co.kr/sqoop/1.4.7/sqoop-1.4.7.bin__hadoop-2.6.0.tar.gz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F86F4-FF16-41DF-BA50-068F9F08A8D8}"/>
              </a:ext>
            </a:extLst>
          </p:cNvPr>
          <p:cNvSpPr/>
          <p:nvPr/>
        </p:nvSpPr>
        <p:spPr>
          <a:xfrm>
            <a:off x="412376" y="2921793"/>
            <a:ext cx="5470526" cy="6643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/>
              <a:t>export SQOOP_HOME=/home/vi/</a:t>
            </a:r>
            <a:r>
              <a:rPr lang="en-US" altLang="ko-KR" sz="1400" dirty="0" err="1"/>
              <a:t>sqoop</a:t>
            </a:r>
            <a:endParaRPr lang="ko-KR" altLang="ko-KR" sz="1400" dirty="0"/>
          </a:p>
          <a:p>
            <a:r>
              <a:rPr lang="en-US" altLang="ko-KR" sz="1400" dirty="0"/>
              <a:t>export PATH=$PATH:$SQOOP_HOME/bin</a:t>
            </a:r>
            <a:endParaRPr lang="en-US" altLang="ko-KR" sz="105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2CF52E-3E00-4E21-B8FA-1857A2209FFE}"/>
              </a:ext>
            </a:extLst>
          </p:cNvPr>
          <p:cNvSpPr/>
          <p:nvPr/>
        </p:nvSpPr>
        <p:spPr>
          <a:xfrm>
            <a:off x="398649" y="4207669"/>
            <a:ext cx="5470526" cy="13120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#Set path to where bin/</a:t>
            </a:r>
            <a:r>
              <a:rPr lang="en-US" altLang="ko-KR" sz="1400" dirty="0" err="1">
                <a:solidFill>
                  <a:schemeClr val="tx1"/>
                </a:solidFill>
              </a:rPr>
              <a:t>hadoop</a:t>
            </a:r>
            <a:r>
              <a:rPr lang="en-US" altLang="ko-KR" sz="1400" dirty="0">
                <a:solidFill>
                  <a:schemeClr val="tx1"/>
                </a:solidFill>
              </a:rPr>
              <a:t> is available</a:t>
            </a:r>
            <a:endParaRPr lang="ko-KR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export HADOOP_COMMON_HOME=/home/vi(</a:t>
            </a:r>
            <a:r>
              <a:rPr lang="ko-KR" altLang="ko-KR" sz="1400" dirty="0">
                <a:solidFill>
                  <a:schemeClr val="tx1"/>
                </a:solidFill>
              </a:rPr>
              <a:t>계정이름</a:t>
            </a:r>
            <a:r>
              <a:rPr lang="en-US" altLang="ko-KR" sz="1400" dirty="0">
                <a:solidFill>
                  <a:schemeClr val="tx1"/>
                </a:solidFill>
              </a:rPr>
              <a:t>)/</a:t>
            </a:r>
            <a:r>
              <a:rPr lang="en-US" altLang="ko-KR" sz="1400" dirty="0" err="1">
                <a:solidFill>
                  <a:schemeClr val="tx1"/>
                </a:solidFill>
              </a:rPr>
              <a:t>hadoop</a:t>
            </a:r>
            <a:endParaRPr lang="ko-KR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#Set path to where hadoop-*-core.jar is available</a:t>
            </a:r>
            <a:r>
              <a:rPr lang="ko-KR" altLang="ko-KR" sz="1400" dirty="0">
                <a:solidFill>
                  <a:schemeClr val="tx1"/>
                </a:solidFill>
              </a:rPr>
              <a:t>일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export HADOOP_MAPRED_HOME=/home/vi(</a:t>
            </a:r>
            <a:r>
              <a:rPr lang="ko-KR" altLang="ko-KR" sz="1400" dirty="0">
                <a:solidFill>
                  <a:schemeClr val="tx1"/>
                </a:solidFill>
              </a:rPr>
              <a:t>계정이름</a:t>
            </a:r>
            <a:r>
              <a:rPr lang="en-US" altLang="ko-KR" sz="1400" dirty="0">
                <a:solidFill>
                  <a:schemeClr val="tx1"/>
                </a:solidFill>
              </a:rPr>
              <a:t>)/</a:t>
            </a:r>
            <a:r>
              <a:rPr lang="en-US" altLang="ko-KR" sz="1400" dirty="0" err="1">
                <a:solidFill>
                  <a:schemeClr val="tx1"/>
                </a:solidFill>
              </a:rPr>
              <a:t>hadoop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73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3971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Team Introduction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352607BD-DFC2-4E2B-9BC3-04341A8B98DD}"/>
              </a:ext>
            </a:extLst>
          </p:cNvPr>
          <p:cNvGrpSpPr/>
          <p:nvPr/>
        </p:nvGrpSpPr>
        <p:grpSpPr>
          <a:xfrm>
            <a:off x="-411836" y="1338273"/>
            <a:ext cx="13015672" cy="5906821"/>
            <a:chOff x="-424553" y="1333965"/>
            <a:chExt cx="13015672" cy="5906821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9CA5E24-5508-48CB-A8A7-BB3440D26370}"/>
                </a:ext>
              </a:extLst>
            </p:cNvPr>
            <p:cNvSpPr txBox="1"/>
            <p:nvPr/>
          </p:nvSpPr>
          <p:spPr>
            <a:xfrm>
              <a:off x="-424553" y="1398224"/>
              <a:ext cx="3651208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이석준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(Lee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SeokJune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(20165072)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MariaDB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환경 구축 및 관리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Twitter API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문서 작성 및 수정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op2se1@gmail.com</a:t>
              </a: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8F8918C-BADE-4616-8004-840E151D6CD1}"/>
                </a:ext>
              </a:extLst>
            </p:cNvPr>
            <p:cNvSpPr txBox="1"/>
            <p:nvPr/>
          </p:nvSpPr>
          <p:spPr>
            <a:xfrm>
              <a:off x="8537737" y="1333965"/>
              <a:ext cx="3651208" cy="301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이윤혁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(Lee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Yunhyuck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(20165062)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Hadoop3, Sqoop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환경 구축</a:t>
              </a:r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Hadoop(Map/Reduce)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leeyh5134@naver.com</a:t>
              </a: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FA23E72-7940-4740-9007-4C27CBB7F2E2}"/>
                </a:ext>
              </a:extLst>
            </p:cNvPr>
            <p:cNvSpPr txBox="1"/>
            <p:nvPr/>
          </p:nvSpPr>
          <p:spPr>
            <a:xfrm>
              <a:off x="8939911" y="3693361"/>
              <a:ext cx="3651208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배인규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(Bae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InGyu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(20165073)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Python, DB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연동 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Visualization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</a:p>
            <a:p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happykkk789@naver.com</a:t>
              </a: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EB3B9F2-6B36-434B-B406-A080DFCA0916}"/>
                </a:ext>
              </a:extLst>
            </p:cNvPr>
            <p:cNvSpPr txBox="1"/>
            <p:nvPr/>
          </p:nvSpPr>
          <p:spPr>
            <a:xfrm>
              <a:off x="-162432" y="4286131"/>
              <a:ext cx="3651208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서재익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JaeIck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조선대학교 컴퓨터공학과</a:t>
              </a:r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(20144773)</a:t>
              </a: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Twitter API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Visualization </a:t>
              </a:r>
              <a:r>
                <a:rPr lang="ko-KR" altLang="en-US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sz="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en-US" altLang="ko-KR" sz="16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nero8879 @naver.com</a:t>
              </a: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9CB7CEFE-1184-45CD-89A4-5CD5CF60AFFB}"/>
                </a:ext>
              </a:extLst>
            </p:cNvPr>
            <p:cNvCxnSpPr/>
            <p:nvPr/>
          </p:nvCxnSpPr>
          <p:spPr>
            <a:xfrm>
              <a:off x="1147482" y="1712259"/>
              <a:ext cx="207917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D0757317-3584-47A7-9334-E26485D11E74}"/>
                </a:ext>
              </a:extLst>
            </p:cNvPr>
            <p:cNvCxnSpPr>
              <a:cxnSpLocks/>
              <a:endCxn id="148" idx="2"/>
            </p:cNvCxnSpPr>
            <p:nvPr/>
          </p:nvCxnSpPr>
          <p:spPr>
            <a:xfrm>
              <a:off x="3226655" y="1712259"/>
              <a:ext cx="427610" cy="9690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B0A56EEA-9328-4602-934A-7E2FCBBBF528}"/>
                </a:ext>
              </a:extLst>
            </p:cNvPr>
            <p:cNvCxnSpPr/>
            <p:nvPr/>
          </p:nvCxnSpPr>
          <p:spPr>
            <a:xfrm flipV="1">
              <a:off x="3452916" y="4159623"/>
              <a:ext cx="850142" cy="43927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5F0623C9-A913-444F-B47B-CC8D8DE05FB4}"/>
                </a:ext>
              </a:extLst>
            </p:cNvPr>
            <p:cNvCxnSpPr/>
            <p:nvPr/>
          </p:nvCxnSpPr>
          <p:spPr>
            <a:xfrm>
              <a:off x="1672137" y="4598894"/>
              <a:ext cx="177728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790EC3C0-3027-4A83-BA4F-E9A677F883B1}"/>
                </a:ext>
              </a:extLst>
            </p:cNvPr>
            <p:cNvCxnSpPr/>
            <p:nvPr/>
          </p:nvCxnSpPr>
          <p:spPr>
            <a:xfrm>
              <a:off x="8610605" y="1649506"/>
              <a:ext cx="200360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9EC7112D-0638-4EC2-8146-8837E4A166B7}"/>
                </a:ext>
              </a:extLst>
            </p:cNvPr>
            <p:cNvCxnSpPr>
              <a:cxnSpLocks/>
            </p:cNvCxnSpPr>
            <p:nvPr/>
          </p:nvCxnSpPr>
          <p:spPr>
            <a:xfrm>
              <a:off x="9027459" y="4025154"/>
              <a:ext cx="164054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5DE992A4-7653-4D39-9941-3F40B185E969}"/>
                </a:ext>
              </a:extLst>
            </p:cNvPr>
            <p:cNvCxnSpPr/>
            <p:nvPr/>
          </p:nvCxnSpPr>
          <p:spPr>
            <a:xfrm flipH="1">
              <a:off x="7987553" y="1649506"/>
              <a:ext cx="623052" cy="1885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72133D1C-589A-41D3-B27D-2AC189794ADE}"/>
                </a:ext>
              </a:extLst>
            </p:cNvPr>
            <p:cNvCxnSpPr/>
            <p:nvPr/>
          </p:nvCxnSpPr>
          <p:spPr>
            <a:xfrm flipH="1">
              <a:off x="8382000" y="4025154"/>
              <a:ext cx="645459" cy="114553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274CAAF-CD41-4DA5-B590-E13AB8A09E47}"/>
                </a:ext>
              </a:extLst>
            </p:cNvPr>
            <p:cNvGrpSpPr/>
            <p:nvPr/>
          </p:nvGrpSpPr>
          <p:grpSpPr>
            <a:xfrm>
              <a:off x="3654265" y="1827551"/>
              <a:ext cx="4837531" cy="3940438"/>
              <a:chOff x="3783634" y="1625944"/>
              <a:chExt cx="4837531" cy="3940438"/>
            </a:xfrm>
          </p:grpSpPr>
          <p:pic>
            <p:nvPicPr>
              <p:cNvPr id="148" name="그림 147">
                <a:extLst>
                  <a:ext uri="{FF2B5EF4-FFF2-40B4-BE49-F238E27FC236}">
                    <a16:creationId xmlns:a16="http://schemas.microsoft.com/office/drawing/2014/main" id="{E69EB02C-80F3-47BF-93EF-C1FD424A8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3634" y="1625944"/>
                <a:ext cx="2160000" cy="1707610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49" name="그림 148">
                <a:extLst>
                  <a:ext uri="{FF2B5EF4-FFF2-40B4-BE49-F238E27FC236}">
                    <a16:creationId xmlns:a16="http://schemas.microsoft.com/office/drawing/2014/main" id="{D747C98F-7F0E-47D8-9023-B9A6107DF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4932" y="2001882"/>
                <a:ext cx="2160000" cy="1627563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B152BB28-4B23-4207-9867-5F19327AE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1165" y="3792607"/>
                <a:ext cx="2160000" cy="1773775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1" name="그림 150">
                <a:extLst>
                  <a:ext uri="{FF2B5EF4-FFF2-40B4-BE49-F238E27FC236}">
                    <a16:creationId xmlns:a16="http://schemas.microsoft.com/office/drawing/2014/main" id="{2925B9F0-3206-4FD5-B3F7-29416E4B7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2940" y="3491754"/>
                <a:ext cx="2160000" cy="1667647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</p:spTree>
    <p:extLst>
      <p:ext uri="{BB962C8B-B14F-4D97-AF65-F5344CB8AC3E}">
        <p14:creationId xmlns:p14="http://schemas.microsoft.com/office/powerpoint/2010/main" val="3004208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6375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DBModule.py : </a:t>
            </a:r>
            <a:r>
              <a:rPr lang="ko-KR" altLang="en-US" sz="2400" b="1" dirty="0"/>
              <a:t>크롤링한 데이터 </a:t>
            </a:r>
            <a:r>
              <a:rPr lang="en-US" altLang="ko-KR" sz="2400" b="1" dirty="0"/>
              <a:t>DB</a:t>
            </a:r>
            <a:r>
              <a:rPr lang="ko-KR" altLang="en-US" sz="2400" b="1" dirty="0"/>
              <a:t>에 저장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97080E-4884-4DFA-879B-E69A15D22CC7}"/>
              </a:ext>
            </a:extLst>
          </p:cNvPr>
          <p:cNvSpPr/>
          <p:nvPr/>
        </p:nvSpPr>
        <p:spPr>
          <a:xfrm>
            <a:off x="412376" y="2304787"/>
            <a:ext cx="11617699" cy="701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conn =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pymysql.connect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(host=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self.host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user=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self.user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password=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self.pswd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db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self.db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charset =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self.charset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curs =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conn.cursor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06C95-FF6A-4B7F-B2C6-24BC51671940}"/>
              </a:ext>
            </a:extLst>
          </p:cNvPr>
          <p:cNvSpPr txBox="1"/>
          <p:nvPr/>
        </p:nvSpPr>
        <p:spPr>
          <a:xfrm>
            <a:off x="412376" y="1935455"/>
            <a:ext cx="221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MariaDB </a:t>
            </a:r>
            <a:r>
              <a:rPr lang="ko-KR" altLang="en-US" b="1" dirty="0"/>
              <a:t>연결 부분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C80BD3-2FCD-48B7-AA18-00185E31A8C0}"/>
              </a:ext>
            </a:extLst>
          </p:cNvPr>
          <p:cNvSpPr/>
          <p:nvPr/>
        </p:nvSpPr>
        <p:spPr>
          <a:xfrm>
            <a:off x="6850592" y="3735279"/>
            <a:ext cx="9996068" cy="1163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# </a:t>
            </a:r>
            <a:r>
              <a:rPr lang="ko-KR" altLang="ko-KR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테이블 조회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"select * from " + </a:t>
            </a: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tableName.strip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 + ";"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curs.execute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FA0EA-FEFA-4B32-82D3-8B9E5459E1B7}"/>
              </a:ext>
            </a:extLst>
          </p:cNvPr>
          <p:cNvSpPr txBox="1"/>
          <p:nvPr/>
        </p:nvSpPr>
        <p:spPr>
          <a:xfrm>
            <a:off x="6850592" y="3352397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DB </a:t>
            </a:r>
            <a:r>
              <a:rPr lang="ko-KR" altLang="en-US" b="1" dirty="0"/>
              <a:t>데이터 조회 부분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B3EF9-C905-4031-B847-589B9EF3182E}"/>
              </a:ext>
            </a:extLst>
          </p:cNvPr>
          <p:cNvSpPr/>
          <p:nvPr/>
        </p:nvSpPr>
        <p:spPr>
          <a:xfrm>
            <a:off x="412376" y="3735279"/>
            <a:ext cx="8117681" cy="2897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# Data</a:t>
            </a:r>
            <a:r>
              <a:rPr lang="ko-KR" altLang="ko-KR" sz="16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삽입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"insert into " +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tableName.strip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 + " values("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"'" + values[0] + "',"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      str(values[2][0]) + "," 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      str(values[2][1]) + ","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			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+= "'" + values[1] + "');"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curs.execute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sql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conn.commit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F5806E-5119-48AA-BF80-5A90BEB170A4}"/>
              </a:ext>
            </a:extLst>
          </p:cNvPr>
          <p:cNvSpPr txBox="1"/>
          <p:nvPr/>
        </p:nvSpPr>
        <p:spPr>
          <a:xfrm>
            <a:off x="412376" y="3352397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DB </a:t>
            </a:r>
            <a:r>
              <a:rPr lang="ko-KR" altLang="en-US" b="1" dirty="0"/>
              <a:t>데이터 삽입 부분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B73F38A-9836-42FB-9041-BC642686A2BA}"/>
              </a:ext>
            </a:extLst>
          </p:cNvPr>
          <p:cNvCxnSpPr/>
          <p:nvPr/>
        </p:nvCxnSpPr>
        <p:spPr>
          <a:xfrm>
            <a:off x="6686550" y="3250406"/>
            <a:ext cx="0" cy="33826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515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5714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MariaDB</a:t>
            </a:r>
            <a:r>
              <a:rPr lang="ko-KR" altLang="en-US" sz="2400" b="1" dirty="0"/>
              <a:t>에서 </a:t>
            </a:r>
            <a:r>
              <a:rPr lang="en-US" altLang="ko-KR" sz="2400" b="1" dirty="0"/>
              <a:t>Hadoop</a:t>
            </a:r>
            <a:r>
              <a:rPr lang="ko-KR" altLang="en-US" sz="2400" b="1" dirty="0"/>
              <a:t>으로 데이터 저장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D46B65-BD8C-45D1-8E47-004F186A735D}"/>
              </a:ext>
            </a:extLst>
          </p:cNvPr>
          <p:cNvSpPr/>
          <p:nvPr/>
        </p:nvSpPr>
        <p:spPr>
          <a:xfrm>
            <a:off x="475129" y="1878717"/>
            <a:ext cx="11340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sqoop</a:t>
            </a:r>
            <a:r>
              <a:rPr lang="en-US" altLang="ko-KR" dirty="0">
                <a:latin typeface="휴먼명조" panose="02010504000101010101" pitchFamily="2" charset="-127"/>
                <a:cs typeface="Times New Roman" panose="02020603050405020304" pitchFamily="18" charset="0"/>
              </a:rPr>
              <a:t> import --connect </a:t>
            </a:r>
            <a:r>
              <a:rPr lang="en-US" altLang="ko-KR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jdbc:mysql</a:t>
            </a:r>
            <a:r>
              <a:rPr lang="en-US" altLang="ko-KR" dirty="0">
                <a:latin typeface="휴먼명조" panose="02010504000101010101" pitchFamily="2" charset="-127"/>
                <a:cs typeface="Times New Roman" panose="02020603050405020304" pitchFamily="18" charset="0"/>
              </a:rPr>
              <a:t>://localhost/TWITTER --username T-SA --password 1234 --table KEYWORD_HASHTAG --columns TEXT --target-</a:t>
            </a:r>
            <a:r>
              <a:rPr lang="en-US" altLang="ko-KR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dir</a:t>
            </a:r>
            <a:r>
              <a:rPr lang="en-US" altLang="ko-KR" dirty="0">
                <a:latin typeface="휴먼명조" panose="02010504000101010101" pitchFamily="2" charset="-127"/>
                <a:cs typeface="Times New Roman" panose="02020603050405020304" pitchFamily="18" charset="0"/>
              </a:rPr>
              <a:t> hdfs://localhost:9000/user/vi/HASHTAG_INPUT -m 1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0D3E439-0FEE-4979-9C20-3709858D1FE9}"/>
              </a:ext>
            </a:extLst>
          </p:cNvPr>
          <p:cNvGraphicFramePr>
            <a:graphicFrameLocks noGrp="1"/>
          </p:cNvGraphicFramePr>
          <p:nvPr/>
        </p:nvGraphicFramePr>
        <p:xfrm>
          <a:off x="2081446" y="3105679"/>
          <a:ext cx="81280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242349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84328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jdbc:DB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종류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://IP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96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18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암호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069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가져올 테이블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59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테이블에서 가져올 컬럼 리스트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target-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저장될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HDFS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디렉토리 경로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7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373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7498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Map/Reduce : </a:t>
            </a:r>
            <a:r>
              <a:rPr lang="ko-KR" altLang="en-US" sz="2400" b="1" dirty="0"/>
              <a:t>자연어 처리를 통한 키워드 개수 저장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D2D002-C1F7-4519-ADF0-C1B21C61EC81}"/>
              </a:ext>
            </a:extLst>
          </p:cNvPr>
          <p:cNvSpPr/>
          <p:nvPr/>
        </p:nvSpPr>
        <p:spPr>
          <a:xfrm>
            <a:off x="313134" y="2689179"/>
            <a:ext cx="11565731" cy="3969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---------------------------------------------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자연어 처리 부분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---------------------------------------------------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 err="1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코모란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객체 생성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DEFAULT_MODEL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기본 사전 사용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new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(DEFAULT_MODEL.FULL);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사용자 사전 경로 추가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.(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사용자 명사 정의 가능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komoran.setUserDic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("/home/vi/eclipse-workspace/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KeywordCount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src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dic.user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");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읽어온 단어 분석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KomoranResult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analyzeResultList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komoran.analyze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(token);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tokens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리스트 정의 후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명사에 대해 분류하여 적재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List&lt;String&gt; tokens =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analyzeResultList.getMorphesByTags</a:t>
            </a:r>
            <a:r>
              <a:rPr lang="en-US" altLang="ko-KR" sz="1400" kern="100" dirty="0">
                <a:solidFill>
                  <a:srgbClr val="FF0000"/>
                </a:solidFill>
                <a:latin typeface="휴먼명조" panose="02010504000101010101" pitchFamily="2" charset="-127"/>
                <a:cs typeface="Times New Roman" panose="02020603050405020304" pitchFamily="18" charset="0"/>
              </a:rPr>
              <a:t>("NNP","NNG”,”SL”);</a:t>
            </a:r>
            <a:endParaRPr lang="ko-KR" altLang="ko-KR" sz="1400" kern="100" dirty="0">
              <a:solidFill>
                <a:srgbClr val="FF000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요소들을 </a:t>
            </a:r>
            <a:r>
              <a:rPr lang="ko-KR" altLang="ko-KR" sz="1400" kern="100" dirty="0" err="1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읽어오기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위한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 Iterator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생성 후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, tokens </a:t>
            </a:r>
            <a:r>
              <a:rPr lang="ko-KR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내용 적재</a:t>
            </a:r>
            <a:r>
              <a:rPr lang="en-US" altLang="ko-KR" sz="14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Ite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rator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&lt;String&gt;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itrs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</a:t>
            </a:r>
            <a:r>
              <a:rPr lang="en-US" altLang="ko-KR" sz="14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tokens.iterator</a:t>
            </a: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// -------------------------------------------------------------------------------------------------------------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A4B184-F043-42FE-A10C-A2537BA96A7F}"/>
              </a:ext>
            </a:extLst>
          </p:cNvPr>
          <p:cNvSpPr/>
          <p:nvPr/>
        </p:nvSpPr>
        <p:spPr>
          <a:xfrm>
            <a:off x="313134" y="1886395"/>
            <a:ext cx="113966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yarn jar /home/vi/</a:t>
            </a:r>
            <a:r>
              <a:rPr lang="en-US" altLang="ko-KR" dirty="0" err="1"/>
              <a:t>hadoop</a:t>
            </a:r>
            <a:r>
              <a:rPr lang="en-US" altLang="ko-KR" dirty="0"/>
              <a:t>/jar/HashtagCount.jar </a:t>
            </a:r>
            <a:r>
              <a:rPr lang="en-US" altLang="ko-KR" dirty="0" err="1"/>
              <a:t>HashtagCount</a:t>
            </a:r>
            <a:r>
              <a:rPr lang="en-US" altLang="ko-KR" dirty="0"/>
              <a:t> /user/vi/HASHTAG_INPUT/part-m-00000 HASHTAG_OUTPUT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A3B4F3E-DA97-4A9A-A79C-118C3428380D}"/>
              </a:ext>
            </a:extLst>
          </p:cNvPr>
          <p:cNvCxnSpPr/>
          <p:nvPr/>
        </p:nvCxnSpPr>
        <p:spPr>
          <a:xfrm flipV="1">
            <a:off x="6372225" y="4014788"/>
            <a:ext cx="1435894" cy="1364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83CF40-DD2A-434A-9AE5-1C37A44201ED}"/>
              </a:ext>
            </a:extLst>
          </p:cNvPr>
          <p:cNvSpPr/>
          <p:nvPr/>
        </p:nvSpPr>
        <p:spPr>
          <a:xfrm>
            <a:off x="7808119" y="3858335"/>
            <a:ext cx="2055912" cy="10287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NNP : </a:t>
            </a:r>
            <a:r>
              <a:rPr lang="ko-KR" altLang="en-US" dirty="0"/>
              <a:t>고유명사</a:t>
            </a:r>
            <a:endParaRPr lang="en-US" altLang="ko-KR" dirty="0"/>
          </a:p>
          <a:p>
            <a:r>
              <a:rPr lang="en-US" altLang="ko-KR" dirty="0"/>
              <a:t>NNG : </a:t>
            </a:r>
            <a:r>
              <a:rPr lang="ko-KR" altLang="en-US" dirty="0"/>
              <a:t>일반명사</a:t>
            </a:r>
            <a:endParaRPr lang="en-US" altLang="ko-KR" dirty="0"/>
          </a:p>
          <a:p>
            <a:r>
              <a:rPr lang="en-US" altLang="ko-KR" dirty="0"/>
              <a:t>SL : </a:t>
            </a:r>
            <a:r>
              <a:rPr lang="ko-KR" altLang="en-US" dirty="0"/>
              <a:t>외국어</a:t>
            </a:r>
          </a:p>
        </p:txBody>
      </p:sp>
    </p:spTree>
    <p:extLst>
      <p:ext uri="{BB962C8B-B14F-4D97-AF65-F5344CB8AC3E}">
        <p14:creationId xmlns:p14="http://schemas.microsoft.com/office/powerpoint/2010/main" val="1357278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540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Hadoop</a:t>
            </a:r>
            <a:r>
              <a:rPr lang="ko-KR" altLang="en-US" sz="2400" b="1" dirty="0"/>
              <a:t>에서 </a:t>
            </a:r>
            <a:r>
              <a:rPr lang="en-US" altLang="ko-KR" sz="2400" b="1" dirty="0"/>
              <a:t>MariaDB</a:t>
            </a:r>
            <a:r>
              <a:rPr lang="ko-KR" altLang="en-US" sz="2400" b="1" dirty="0"/>
              <a:t>로 데이터 저장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0D3E439-0FEE-4979-9C20-3709858D1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926973"/>
              </p:ext>
            </p:extLst>
          </p:nvPr>
        </p:nvGraphicFramePr>
        <p:xfrm>
          <a:off x="2032000" y="3429000"/>
          <a:ext cx="8128000" cy="2585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242349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84328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jdbc:DB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종류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://IP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/DB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96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18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암호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069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가져올 테이블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59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export-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가져올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HDFS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디렉토리 경로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98676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테이블에서 </a:t>
                      </a:r>
                      <a:r>
                        <a:rPr lang="ko-KR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매핑될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컬럼 리스트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711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input-fields-terminated-by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구분자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81449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0F40FE07-C46A-43E0-80D6-4F13BD58CE96}"/>
              </a:ext>
            </a:extLst>
          </p:cNvPr>
          <p:cNvSpPr/>
          <p:nvPr/>
        </p:nvSpPr>
        <p:spPr>
          <a:xfrm>
            <a:off x="475129" y="1894264"/>
            <a:ext cx="106482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sqoop</a:t>
            </a:r>
            <a:r>
              <a:rPr lang="en-US" altLang="ko-KR" dirty="0"/>
              <a:t> export --connect </a:t>
            </a:r>
            <a:r>
              <a:rPr lang="en-US" altLang="ko-KR" dirty="0" err="1"/>
              <a:t>jdbc:mysql</a:t>
            </a:r>
            <a:r>
              <a:rPr lang="en-US" altLang="ko-KR" dirty="0"/>
              <a:t>://localhost/VISUAL --username T-SA --password 1234 --table HASHTAG --export-</a:t>
            </a:r>
            <a:r>
              <a:rPr lang="en-US" altLang="ko-KR" dirty="0" err="1"/>
              <a:t>dir</a:t>
            </a:r>
            <a:r>
              <a:rPr lang="en-US" altLang="ko-KR" dirty="0"/>
              <a:t> hdfs://localhost:9000/user/vi/HASHTAG_OUTPUT/part-r-00000 --columns HASHTAG,COUNT --input-fields-terminated-by "\t"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3109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Implementation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388CA-7708-4CEE-A73D-E501C205727A}"/>
              </a:ext>
            </a:extLst>
          </p:cNvPr>
          <p:cNvSpPr txBox="1"/>
          <p:nvPr/>
        </p:nvSpPr>
        <p:spPr>
          <a:xfrm>
            <a:off x="475129" y="1268278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Visualization.py : </a:t>
            </a:r>
            <a:r>
              <a:rPr lang="ko-KR" altLang="en-US" sz="2400" b="1" dirty="0"/>
              <a:t>워드 클라우드를 통한 데이터 시각화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AE9888-EF34-40F3-8C14-C3278D81A03E}"/>
              </a:ext>
            </a:extLst>
          </p:cNvPr>
          <p:cNvSpPr/>
          <p:nvPr/>
        </p:nvSpPr>
        <p:spPr>
          <a:xfrm>
            <a:off x="349623" y="2135517"/>
            <a:ext cx="11980490" cy="4095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</a:t>
            </a:r>
            <a:r>
              <a:rPr lang="en-US" altLang="ko-KR" sz="1600" b="1" kern="100" dirty="0">
                <a:highlight>
                  <a:srgbClr val="FFFF00"/>
                </a:highlight>
                <a:latin typeface="휴먼명조" panose="02010504000101010101" pitchFamily="2" charset="-127"/>
                <a:cs typeface="Times New Roman" panose="02020603050405020304" pitchFamily="18" charset="0"/>
              </a:rPr>
              <a:t> # </a:t>
            </a:r>
            <a:r>
              <a:rPr lang="ko-KR" altLang="ko-KR" sz="1600" b="1" kern="100" dirty="0">
                <a:highlight>
                  <a:srgbClr val="FFFF00"/>
                </a:highlight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한글폰트 적용</a:t>
            </a:r>
            <a:endParaRPr lang="ko-KR" altLang="ko-KR" sz="1600" b="1" kern="100" dirty="0">
              <a:highlight>
                <a:srgbClr val="FFFF00"/>
              </a:highlight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path = '/home/vi/.local/lib/python3.6/site-packages/matplotlib/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mpl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data/fonts/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ttf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/NanumBarunGothicUltraLight.ttf'</a:t>
            </a:r>
            <a:endParaRPr lang="ko-KR" altLang="ko-KR" sz="1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fontprop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= 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fm.FontProperties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b="1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fname</a:t>
            </a:r>
            <a:r>
              <a:rPr lang="en-US" altLang="ko-KR" sz="1600" b="1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=path, size=18)</a:t>
            </a:r>
            <a:endParaRPr lang="ko-KR" altLang="ko-KR" sz="1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# </a:t>
            </a:r>
            <a:r>
              <a:rPr lang="ko-KR" altLang="ko-KR" sz="16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워드 클라우드 설정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WordCloud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font_path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path,background_color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='white',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max_words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=2000)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wc.generate_from_frequencies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(b)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# </a:t>
            </a:r>
            <a:r>
              <a:rPr lang="ko-KR" altLang="ko-KR" sz="1600" kern="100" dirty="0">
                <a:latin typeface="맑은 고딕" panose="020B0503020000020004" pitchFamily="50" charset="-127"/>
                <a:ea typeface="휴먼명조" panose="02010504000101010101" pitchFamily="2" charset="-127"/>
                <a:cs typeface="Times New Roman" panose="02020603050405020304" pitchFamily="18" charset="0"/>
              </a:rPr>
              <a:t>시각화 이미지 설정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plt.figure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figsize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=(12,12))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plt.imshow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wc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, interpolation='bilinear')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kern="1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plt.axis</a:t>
            </a:r>
            <a:r>
              <a:rPr lang="en-US" altLang="ko-KR" sz="1600" kern="1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('off')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휴먼명조" panose="02010504000101010101" pitchFamily="2" charset="-127"/>
                <a:cs typeface="Times New Roman" panose="02020603050405020304" pitchFamily="18" charset="0"/>
              </a:rPr>
              <a:t>        </a:t>
            </a:r>
            <a:r>
              <a:rPr lang="en-US" altLang="ko-KR" sz="1600" dirty="0" err="1">
                <a:latin typeface="휴먼명조" panose="02010504000101010101" pitchFamily="2" charset="-127"/>
                <a:cs typeface="Times New Roman" panose="02020603050405020304" pitchFamily="18" charset="0"/>
              </a:rPr>
              <a:t>plt.show</a:t>
            </a:r>
            <a:r>
              <a:rPr lang="en-US" altLang="ko-KR" sz="1600" dirty="0">
                <a:latin typeface="휴먼명조" panose="02010504000101010101" pitchFamily="2" charset="-127"/>
                <a:cs typeface="Times New Roman" panose="02020603050405020304" pitchFamily="18" charset="0"/>
              </a:rPr>
              <a:t>()</a:t>
            </a:r>
            <a:endParaRPr lang="ko-KR" altLang="en-US" sz="1600" dirty="0"/>
          </a:p>
        </p:txBody>
      </p:sp>
      <p:pic>
        <p:nvPicPr>
          <p:cNvPr id="1026" name="Picture 2" descr="matplotlib íê¸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459" y="3790978"/>
            <a:ext cx="3667125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97833" y="5530363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한글 폰트를 적용하지 않았을 경우</a:t>
            </a:r>
          </a:p>
        </p:txBody>
      </p:sp>
    </p:spTree>
    <p:extLst>
      <p:ext uri="{BB962C8B-B14F-4D97-AF65-F5344CB8AC3E}">
        <p14:creationId xmlns:p14="http://schemas.microsoft.com/office/powerpoint/2010/main" val="834323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65418E-CB8D-49BC-86E4-B10162FC1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676" y="1930126"/>
            <a:ext cx="5795487" cy="39991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E2C666-9854-4C41-92B8-F3D84CD658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572"/>
          <a:stretch/>
        </p:blipFill>
        <p:spPr>
          <a:xfrm>
            <a:off x="1119342" y="3721898"/>
            <a:ext cx="3552671" cy="220741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437F76-0660-4403-A58A-B0B2BFDD311E}"/>
              </a:ext>
            </a:extLst>
          </p:cNvPr>
          <p:cNvCxnSpPr/>
          <p:nvPr/>
        </p:nvCxnSpPr>
        <p:spPr>
          <a:xfrm>
            <a:off x="1523997" y="4031462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761EE16-5917-4BA9-88B3-AD282608D173}"/>
              </a:ext>
            </a:extLst>
          </p:cNvPr>
          <p:cNvCxnSpPr/>
          <p:nvPr/>
        </p:nvCxnSpPr>
        <p:spPr>
          <a:xfrm>
            <a:off x="1876426" y="5426879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2ECFF8-7B90-4A12-B1AE-F62393DB76EB}"/>
              </a:ext>
            </a:extLst>
          </p:cNvPr>
          <p:cNvSpPr/>
          <p:nvPr/>
        </p:nvSpPr>
        <p:spPr>
          <a:xfrm>
            <a:off x="10065544" y="4221956"/>
            <a:ext cx="364331" cy="3786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54F0CCB-625C-4530-8A16-A32D9E106D4F}"/>
              </a:ext>
            </a:extLst>
          </p:cNvPr>
          <p:cNvCxnSpPr/>
          <p:nvPr/>
        </p:nvCxnSpPr>
        <p:spPr>
          <a:xfrm flipV="1">
            <a:off x="2336006" y="4393406"/>
            <a:ext cx="7665244" cy="11571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528274-DDDA-4480-AD2E-AD913E84A4E7}"/>
              </a:ext>
            </a:extLst>
          </p:cNvPr>
          <p:cNvSpPr/>
          <p:nvPr/>
        </p:nvSpPr>
        <p:spPr>
          <a:xfrm>
            <a:off x="10065543" y="2921793"/>
            <a:ext cx="671513" cy="2214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568F074-62D5-4808-B0F8-F8BB21BBB722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488406" y="3032522"/>
            <a:ext cx="7577137" cy="167739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C867BF-23E1-4351-BA56-9921B49D4E23}"/>
              </a:ext>
            </a:extLst>
          </p:cNvPr>
          <p:cNvSpPr/>
          <p:nvPr/>
        </p:nvSpPr>
        <p:spPr>
          <a:xfrm>
            <a:off x="1507331" y="4600575"/>
            <a:ext cx="981074" cy="1643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900BC8-1A36-4C6C-80DC-7F01E336EEE1}"/>
              </a:ext>
            </a:extLst>
          </p:cNvPr>
          <p:cNvSpPr/>
          <p:nvPr/>
        </p:nvSpPr>
        <p:spPr>
          <a:xfrm>
            <a:off x="1507330" y="5510213"/>
            <a:ext cx="833433" cy="1761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C1E9D82-3C8F-4334-9072-42454380D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964" y="1458120"/>
            <a:ext cx="3476049" cy="173275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82D3DAE-5C5D-44B5-8F69-875D0C14DA71}"/>
              </a:ext>
            </a:extLst>
          </p:cNvPr>
          <p:cNvCxnSpPr/>
          <p:nvPr/>
        </p:nvCxnSpPr>
        <p:spPr>
          <a:xfrm>
            <a:off x="1576384" y="1719252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DD6FD8-9106-461B-90E0-FBC485F01B2B}"/>
              </a:ext>
            </a:extLst>
          </p:cNvPr>
          <p:cNvCxnSpPr/>
          <p:nvPr/>
        </p:nvCxnSpPr>
        <p:spPr>
          <a:xfrm>
            <a:off x="2128836" y="2650326"/>
            <a:ext cx="25717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8DE9D-D14F-4BD0-96AA-A09A92E8C2D7}"/>
              </a:ext>
            </a:extLst>
          </p:cNvPr>
          <p:cNvSpPr/>
          <p:nvPr/>
        </p:nvSpPr>
        <p:spPr>
          <a:xfrm>
            <a:off x="1559715" y="1774012"/>
            <a:ext cx="2290765" cy="1523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5BBF79-3D83-448A-AE1F-EA6478DECB76}"/>
              </a:ext>
            </a:extLst>
          </p:cNvPr>
          <p:cNvSpPr/>
          <p:nvPr/>
        </p:nvSpPr>
        <p:spPr>
          <a:xfrm>
            <a:off x="1554954" y="2719374"/>
            <a:ext cx="2088359" cy="1309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57A512A-EF01-47D4-AFBE-E8195674A886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3850480" y="1850189"/>
            <a:ext cx="6215062" cy="183241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4797ED-5C03-4985-93FE-C1A55C71A058}"/>
              </a:ext>
            </a:extLst>
          </p:cNvPr>
          <p:cNvSpPr/>
          <p:nvPr/>
        </p:nvSpPr>
        <p:spPr>
          <a:xfrm>
            <a:off x="10065542" y="3143250"/>
            <a:ext cx="478633" cy="10787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C36CA4-C7BD-47B0-AE8F-4016A89269B7}"/>
              </a:ext>
            </a:extLst>
          </p:cNvPr>
          <p:cNvSpPr/>
          <p:nvPr/>
        </p:nvSpPr>
        <p:spPr>
          <a:xfrm>
            <a:off x="10065542" y="4600575"/>
            <a:ext cx="478633" cy="7000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BAEB36F-E7E4-454B-B68A-41D9BF35F274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643313" y="2778347"/>
            <a:ext cx="6422229" cy="217227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1EF6D21-C4FD-48CD-B309-71FC0D9AF917}"/>
              </a:ext>
            </a:extLst>
          </p:cNvPr>
          <p:cNvSpPr txBox="1"/>
          <p:nvPr/>
        </p:nvSpPr>
        <p:spPr>
          <a:xfrm>
            <a:off x="1023630" y="6189051"/>
            <a:ext cx="10463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트위터 내에 </a:t>
            </a:r>
            <a:r>
              <a:rPr lang="en-US" altLang="ko-KR" sz="2400" b="1" dirty="0">
                <a:solidFill>
                  <a:srgbClr val="FF0000"/>
                </a:solidFill>
              </a:rPr>
              <a:t>‘</a:t>
            </a:r>
            <a:r>
              <a:rPr lang="ko-KR" altLang="en-US" sz="2400" b="1" dirty="0" err="1">
                <a:solidFill>
                  <a:srgbClr val="FF0000"/>
                </a:solidFill>
              </a:rPr>
              <a:t>이윤혁</a:t>
            </a:r>
            <a:r>
              <a:rPr lang="en-US" altLang="ko-KR" sz="2400" b="1" dirty="0">
                <a:solidFill>
                  <a:srgbClr val="FF0000"/>
                </a:solidFill>
              </a:rPr>
              <a:t>’</a:t>
            </a:r>
            <a:r>
              <a:rPr lang="ko-KR" altLang="en-US" sz="2400" b="1" dirty="0"/>
              <a:t>이라는 키워드를 통해 해시태그를 마리아 </a:t>
            </a:r>
            <a:r>
              <a:rPr lang="ko-KR" altLang="en-US" sz="2400" b="1" dirty="0" err="1"/>
              <a:t>디비에</a:t>
            </a:r>
            <a:r>
              <a:rPr lang="ko-KR" altLang="en-US" sz="2400" b="1" dirty="0"/>
              <a:t> 저장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45AD0-1D56-4480-AF60-BEC128D14978}"/>
              </a:ext>
            </a:extLst>
          </p:cNvPr>
          <p:cNvSpPr txBox="1"/>
          <p:nvPr/>
        </p:nvSpPr>
        <p:spPr>
          <a:xfrm>
            <a:off x="707673" y="1229498"/>
            <a:ext cx="4366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트위터에 </a:t>
            </a:r>
            <a:r>
              <a:rPr lang="en-US" altLang="ko-KR" sz="1400" b="1" dirty="0"/>
              <a:t>‘</a:t>
            </a:r>
            <a:r>
              <a:rPr lang="ko-KR" altLang="en-US" sz="1400" b="1" dirty="0" err="1"/>
              <a:t>이윤혁</a:t>
            </a:r>
            <a:r>
              <a:rPr lang="en-US" altLang="ko-KR" sz="1400" b="1" dirty="0"/>
              <a:t>’</a:t>
            </a:r>
            <a:r>
              <a:rPr lang="ko-KR" altLang="en-US" sz="1400" b="1" dirty="0"/>
              <a:t>이라는 키워드가 들어간 트윗 작성</a:t>
            </a:r>
          </a:p>
        </p:txBody>
      </p:sp>
    </p:spTree>
    <p:extLst>
      <p:ext uri="{BB962C8B-B14F-4D97-AF65-F5344CB8AC3E}">
        <p14:creationId xmlns:p14="http://schemas.microsoft.com/office/powerpoint/2010/main" val="2470407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Result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EEA754-1706-4414-9102-69E7A80C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86" y="1563190"/>
            <a:ext cx="3491410" cy="42791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0D6E33-0E76-4064-BADA-2B5009E60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572" y="2201655"/>
            <a:ext cx="5484142" cy="300217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47753E-224B-46EC-A153-2AE0C64DDEB4}"/>
              </a:ext>
            </a:extLst>
          </p:cNvPr>
          <p:cNvSpPr/>
          <p:nvPr/>
        </p:nvSpPr>
        <p:spPr>
          <a:xfrm>
            <a:off x="1114425" y="4257675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350A47-103E-4EA4-BB59-B3A36865BBB3}"/>
              </a:ext>
            </a:extLst>
          </p:cNvPr>
          <p:cNvSpPr/>
          <p:nvPr/>
        </p:nvSpPr>
        <p:spPr>
          <a:xfrm>
            <a:off x="6436519" y="3228975"/>
            <a:ext cx="2357437" cy="10287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E554E52-C463-4992-AE4A-4951493BAA7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71788" y="3774691"/>
            <a:ext cx="3564731" cy="58299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8D3420-FDBA-46A5-A948-0B8D8AB628FF}"/>
              </a:ext>
            </a:extLst>
          </p:cNvPr>
          <p:cNvSpPr/>
          <p:nvPr/>
        </p:nvSpPr>
        <p:spPr>
          <a:xfrm>
            <a:off x="1114425" y="3278981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541129-5B9A-4B46-8FB6-D7A8351420A8}"/>
              </a:ext>
            </a:extLst>
          </p:cNvPr>
          <p:cNvSpPr/>
          <p:nvPr/>
        </p:nvSpPr>
        <p:spPr>
          <a:xfrm>
            <a:off x="1109661" y="4831563"/>
            <a:ext cx="1757363" cy="2000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45AE6F9-BBD4-4727-B9E2-34AD19277872}"/>
              </a:ext>
            </a:extLst>
          </p:cNvPr>
          <p:cNvCxnSpPr>
            <a:cxnSpLocks/>
          </p:cNvCxnSpPr>
          <p:nvPr/>
        </p:nvCxnSpPr>
        <p:spPr>
          <a:xfrm flipV="1">
            <a:off x="2871788" y="2813060"/>
            <a:ext cx="4243387" cy="20978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D828708-D980-4C17-A755-EC0D0DBE2298}"/>
              </a:ext>
            </a:extLst>
          </p:cNvPr>
          <p:cNvCxnSpPr>
            <a:cxnSpLocks/>
          </p:cNvCxnSpPr>
          <p:nvPr/>
        </p:nvCxnSpPr>
        <p:spPr>
          <a:xfrm>
            <a:off x="2876552" y="3378993"/>
            <a:ext cx="3559967" cy="11985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92FE8A-9985-4AC2-A10F-A96C31AE8163}"/>
              </a:ext>
            </a:extLst>
          </p:cNvPr>
          <p:cNvSpPr/>
          <p:nvPr/>
        </p:nvSpPr>
        <p:spPr>
          <a:xfrm>
            <a:off x="6401446" y="4307688"/>
            <a:ext cx="2235348" cy="723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B2CD90-F3B3-4C19-8D9B-48356CC106A6}"/>
              </a:ext>
            </a:extLst>
          </p:cNvPr>
          <p:cNvSpPr/>
          <p:nvPr/>
        </p:nvSpPr>
        <p:spPr>
          <a:xfrm>
            <a:off x="7103920" y="2409822"/>
            <a:ext cx="1068530" cy="723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32FAC89-D4C2-4613-BF28-A685B07F0DCB}"/>
              </a:ext>
            </a:extLst>
          </p:cNvPr>
          <p:cNvSpPr txBox="1"/>
          <p:nvPr/>
        </p:nvSpPr>
        <p:spPr>
          <a:xfrm>
            <a:off x="1680368" y="6050463"/>
            <a:ext cx="883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가장 많이 사용된 키워드 순으로 글자 </a:t>
            </a:r>
            <a:r>
              <a:rPr lang="ko-KR" altLang="en-US" sz="2400" b="1"/>
              <a:t>크기가 결정되어 시각화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84978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880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Purpose of Development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24A1664-1122-4C24-91FE-4D786806AB3D}"/>
              </a:ext>
            </a:extLst>
          </p:cNvPr>
          <p:cNvSpPr/>
          <p:nvPr/>
        </p:nvSpPr>
        <p:spPr>
          <a:xfrm>
            <a:off x="175800" y="2048563"/>
            <a:ext cx="11830800" cy="9484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19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 대통령 선거 기간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(2017.4.15 ~ 2017.05.09 ; 24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후보 관련 키워드가 포함된 트윗 수집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746147F-9347-4A12-B64A-596F773B17C7}"/>
              </a:ext>
            </a:extLst>
          </p:cNvPr>
          <p:cNvSpPr/>
          <p:nvPr/>
        </p:nvSpPr>
        <p:spPr>
          <a:xfrm>
            <a:off x="175800" y="5154558"/>
            <a:ext cx="11830800" cy="9484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19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 대통령 선거 후보들이 작성한 트윗 분석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(Hashtag, 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상세 정보 등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3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DA41DA-B3D4-40AC-B783-1BA36D646E40}"/>
              </a:ext>
            </a:extLst>
          </p:cNvPr>
          <p:cNvSpPr/>
          <p:nvPr/>
        </p:nvSpPr>
        <p:spPr>
          <a:xfrm>
            <a:off x="175800" y="3601560"/>
            <a:ext cx="11830800" cy="94845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19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 대통령 선거 후보 언급 횟수와 후보자들의 득표율 비교</a:t>
            </a:r>
            <a:r>
              <a:rPr lang="en-US" altLang="ko-KR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2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266144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Related</a:t>
            </a:r>
            <a:r>
              <a:rPr lang="en-US" altLang="ko-KR" sz="28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Works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712A23-8926-4B29-BE50-A6DB0AD8D2A6}"/>
              </a:ext>
            </a:extLst>
          </p:cNvPr>
          <p:cNvGrpSpPr/>
          <p:nvPr/>
        </p:nvGrpSpPr>
        <p:grpSpPr>
          <a:xfrm>
            <a:off x="349623" y="1411080"/>
            <a:ext cx="5720977" cy="5168314"/>
            <a:chOff x="0" y="0"/>
            <a:chExt cx="6374840" cy="66826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8AF737-1F76-41A5-BEED-E65596235014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318476" cy="658400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ADDBCDF-F9BA-46CD-920A-2AA88FA4E3AD}"/>
                </a:ext>
              </a:extLst>
            </p:cNvPr>
            <p:cNvSpPr/>
            <p:nvPr/>
          </p:nvSpPr>
          <p:spPr>
            <a:xfrm>
              <a:off x="4532515" y="589281"/>
              <a:ext cx="1492250" cy="2044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51AD8BF-DEC1-48F8-A4E5-FFCD45A45881}"/>
                </a:ext>
              </a:extLst>
            </p:cNvPr>
            <p:cNvSpPr/>
            <p:nvPr/>
          </p:nvSpPr>
          <p:spPr>
            <a:xfrm>
              <a:off x="183435" y="1408557"/>
              <a:ext cx="1399540" cy="2876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17CCB33-4384-42CC-8D1D-40B99B270296}"/>
                </a:ext>
              </a:extLst>
            </p:cNvPr>
            <p:cNvSpPr/>
            <p:nvPr/>
          </p:nvSpPr>
          <p:spPr>
            <a:xfrm>
              <a:off x="329882" y="2010410"/>
              <a:ext cx="5986145" cy="183896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6DF43DC-0106-401C-8A97-22ED30D929F2}"/>
                </a:ext>
              </a:extLst>
            </p:cNvPr>
            <p:cNvSpPr/>
            <p:nvPr/>
          </p:nvSpPr>
          <p:spPr>
            <a:xfrm>
              <a:off x="205815" y="4740846"/>
              <a:ext cx="6169025" cy="1941831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AE0EE6-CA0A-4B00-B4D4-002D6AFE41F9}"/>
              </a:ext>
            </a:extLst>
          </p:cNvPr>
          <p:cNvSpPr/>
          <p:nvPr/>
        </p:nvSpPr>
        <p:spPr>
          <a:xfrm>
            <a:off x="6350579" y="1408120"/>
            <a:ext cx="5008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TweetTrend</a:t>
            </a:r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 : http://tweetrend.com/</a:t>
            </a:r>
            <a:endParaRPr lang="en-US" altLang="ko-KR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1F7B286-BE46-449E-B76C-CD0B2143546B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756432" y="1945892"/>
            <a:ext cx="670105" cy="31779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83C5951-6C16-4BAC-9801-390562DCD5E1}"/>
              </a:ext>
            </a:extLst>
          </p:cNvPr>
          <p:cNvCxnSpPr>
            <a:cxnSpLocks/>
            <a:stCxn id="13" idx="3"/>
            <a:endCxn id="27" idx="1"/>
          </p:cNvCxnSpPr>
          <p:nvPr/>
        </p:nvCxnSpPr>
        <p:spPr>
          <a:xfrm>
            <a:off x="1770233" y="2611679"/>
            <a:ext cx="4656304" cy="133221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E59F3F-A720-4049-AB32-CB6FD10CBF07}"/>
              </a:ext>
            </a:extLst>
          </p:cNvPr>
          <p:cNvSpPr txBox="1"/>
          <p:nvPr/>
        </p:nvSpPr>
        <p:spPr>
          <a:xfrm>
            <a:off x="6426537" y="2075841"/>
            <a:ext cx="5119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검색할 기간 선택</a:t>
            </a:r>
            <a:endParaRPr lang="en-US" altLang="ko-KR" b="1" dirty="0"/>
          </a:p>
          <a:p>
            <a:r>
              <a:rPr lang="ko-KR" altLang="en-US" dirty="0"/>
              <a:t>비로그인 </a:t>
            </a:r>
            <a:r>
              <a:rPr lang="en-US" altLang="ko-KR" dirty="0"/>
              <a:t>: </a:t>
            </a:r>
            <a:r>
              <a:rPr lang="ko-KR" altLang="en-US" dirty="0"/>
              <a:t>최대 </a:t>
            </a:r>
            <a:r>
              <a:rPr lang="en-US" altLang="ko-KR" dirty="0"/>
              <a:t>7</a:t>
            </a:r>
            <a:r>
              <a:rPr lang="ko-KR" altLang="en-US" dirty="0"/>
              <a:t>일 간의 검색 가능</a:t>
            </a:r>
            <a:endParaRPr lang="en-US" altLang="ko-KR" dirty="0"/>
          </a:p>
          <a:p>
            <a:r>
              <a:rPr lang="ko-KR" altLang="en-US" dirty="0"/>
              <a:t>일반회원 </a:t>
            </a:r>
            <a:r>
              <a:rPr lang="en-US" altLang="ko-KR" dirty="0"/>
              <a:t>(</a:t>
            </a:r>
            <a:r>
              <a:rPr lang="ko-KR" altLang="en-US" dirty="0"/>
              <a:t>무료</a:t>
            </a:r>
            <a:r>
              <a:rPr lang="en-US" altLang="ko-KR" dirty="0"/>
              <a:t>) : </a:t>
            </a:r>
            <a:r>
              <a:rPr lang="ko-KR" altLang="en-US" dirty="0"/>
              <a:t>최대 </a:t>
            </a:r>
            <a:r>
              <a:rPr lang="en-US" altLang="ko-KR" dirty="0"/>
              <a:t>30</a:t>
            </a:r>
            <a:r>
              <a:rPr lang="ko-KR" altLang="en-US" dirty="0"/>
              <a:t>일 간의 검색 가능</a:t>
            </a:r>
            <a:endParaRPr lang="en-US" altLang="ko-KR" dirty="0"/>
          </a:p>
          <a:p>
            <a:r>
              <a:rPr lang="ko-KR" altLang="en-US" dirty="0"/>
              <a:t>일반회원 </a:t>
            </a:r>
            <a:r>
              <a:rPr lang="en-US" altLang="ko-KR" dirty="0"/>
              <a:t>(</a:t>
            </a:r>
            <a:r>
              <a:rPr lang="ko-KR" altLang="en-US" dirty="0"/>
              <a:t>유료</a:t>
            </a:r>
            <a:r>
              <a:rPr lang="en-US" altLang="ko-KR" dirty="0"/>
              <a:t>) : </a:t>
            </a:r>
            <a:r>
              <a:rPr lang="ko-KR" altLang="en-US" dirty="0"/>
              <a:t>최대 </a:t>
            </a:r>
            <a:r>
              <a:rPr lang="en-US" altLang="ko-KR" dirty="0"/>
              <a:t>6</a:t>
            </a:r>
            <a:r>
              <a:rPr lang="ko-KR" altLang="en-US" dirty="0"/>
              <a:t>개월 간의 검색 가능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B3633B-1DD4-4F84-9780-1EA8985DC9B0}"/>
              </a:ext>
            </a:extLst>
          </p:cNvPr>
          <p:cNvSpPr txBox="1"/>
          <p:nvPr/>
        </p:nvSpPr>
        <p:spPr>
          <a:xfrm>
            <a:off x="6426537" y="3482226"/>
            <a:ext cx="4166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검색할 키워드 입력</a:t>
            </a:r>
            <a:endParaRPr lang="en-US" altLang="ko-KR" b="1" dirty="0"/>
          </a:p>
          <a:p>
            <a:r>
              <a:rPr lang="ko-KR" altLang="en-US" dirty="0"/>
              <a:t>비로그인 </a:t>
            </a:r>
            <a:r>
              <a:rPr lang="en-US" altLang="ko-KR" dirty="0"/>
              <a:t>: 1</a:t>
            </a:r>
            <a:r>
              <a:rPr lang="ko-KR" altLang="en-US" dirty="0"/>
              <a:t>개의 키워드 입력 가능</a:t>
            </a:r>
            <a:endParaRPr lang="en-US" altLang="ko-KR" dirty="0"/>
          </a:p>
          <a:p>
            <a:r>
              <a:rPr lang="ko-KR" altLang="en-US" dirty="0"/>
              <a:t>로그인 </a:t>
            </a:r>
            <a:r>
              <a:rPr lang="en-US" altLang="ko-KR" dirty="0"/>
              <a:t>: </a:t>
            </a:r>
            <a:r>
              <a:rPr lang="ko-KR" altLang="en-US" dirty="0"/>
              <a:t>최대 </a:t>
            </a:r>
            <a:r>
              <a:rPr lang="en-US" altLang="ko-KR" dirty="0"/>
              <a:t>3</a:t>
            </a:r>
            <a:r>
              <a:rPr lang="ko-KR" altLang="en-US" dirty="0"/>
              <a:t>개의 키워드 입력 가능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2A3476B-4166-4FAB-AA89-BBF044E35FC2}"/>
              </a:ext>
            </a:extLst>
          </p:cNvPr>
          <p:cNvCxnSpPr>
            <a:cxnSpLocks/>
          </p:cNvCxnSpPr>
          <p:nvPr/>
        </p:nvCxnSpPr>
        <p:spPr>
          <a:xfrm>
            <a:off x="6017819" y="4066767"/>
            <a:ext cx="459301" cy="67560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617264F-7BF5-4678-B171-0886AC6617D7}"/>
              </a:ext>
            </a:extLst>
          </p:cNvPr>
          <p:cNvSpPr txBox="1"/>
          <p:nvPr/>
        </p:nvSpPr>
        <p:spPr>
          <a:xfrm>
            <a:off x="6444711" y="4559018"/>
            <a:ext cx="36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그래프를 통한 날짜 별 트윗 수</a:t>
            </a:r>
            <a:endParaRPr lang="en-US" altLang="ko-KR" b="1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089AC59-59AF-43C3-BB69-27BBB4934258}"/>
              </a:ext>
            </a:extLst>
          </p:cNvPr>
          <p:cNvCxnSpPr>
            <a:cxnSpLocks/>
          </p:cNvCxnSpPr>
          <p:nvPr/>
        </p:nvCxnSpPr>
        <p:spPr>
          <a:xfrm>
            <a:off x="6070600" y="5372100"/>
            <a:ext cx="355937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F411582-6AAD-4D6F-9EA2-632939EC919B}"/>
              </a:ext>
            </a:extLst>
          </p:cNvPr>
          <p:cNvSpPr txBox="1"/>
          <p:nvPr/>
        </p:nvSpPr>
        <p:spPr>
          <a:xfrm>
            <a:off x="6426537" y="5187434"/>
            <a:ext cx="516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전체 트윗 개수 및</a:t>
            </a:r>
            <a:r>
              <a:rPr lang="en-US" altLang="ko-KR" b="1" dirty="0"/>
              <a:t> </a:t>
            </a:r>
            <a:r>
              <a:rPr lang="ko-KR" altLang="en-US" b="1" dirty="0"/>
              <a:t>최근 트윗부터 리스트 출력</a:t>
            </a:r>
            <a:endParaRPr lang="en-US" altLang="ko-KR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C6600B1-5326-409D-8A26-EE65E5CB6C10}"/>
              </a:ext>
            </a:extLst>
          </p:cNvPr>
          <p:cNvSpPr/>
          <p:nvPr/>
        </p:nvSpPr>
        <p:spPr>
          <a:xfrm>
            <a:off x="6257925" y="5650706"/>
            <a:ext cx="5536272" cy="923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키워드를 검색하여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연관되는 키워드를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색출하고자 함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0405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Related</a:t>
            </a:r>
            <a:r>
              <a:rPr lang="en-US" altLang="ko-KR" sz="28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Works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D484836-0F21-49A4-930A-261E1A129A0F}"/>
              </a:ext>
            </a:extLst>
          </p:cNvPr>
          <p:cNvGrpSpPr/>
          <p:nvPr/>
        </p:nvGrpSpPr>
        <p:grpSpPr>
          <a:xfrm>
            <a:off x="349622" y="1509329"/>
            <a:ext cx="5746377" cy="5191509"/>
            <a:chOff x="1" y="-324688"/>
            <a:chExt cx="8996028" cy="1129810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C696834-0118-4973-ABF8-BC1A0AC0C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4115417"/>
              <a:ext cx="8983328" cy="68580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2FC42F1-A0D9-431C-BB21-5C93A40C6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" y="-324688"/>
              <a:ext cx="8983329" cy="4420217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160E77A-56CB-4243-A089-5484AC753BAD}"/>
                </a:ext>
              </a:extLst>
            </p:cNvPr>
            <p:cNvSpPr/>
            <p:nvPr/>
          </p:nvSpPr>
          <p:spPr>
            <a:xfrm>
              <a:off x="4593265" y="2995685"/>
              <a:ext cx="2781299" cy="25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17F0E2E-6B62-412D-9631-D29F79D17B4A}"/>
                </a:ext>
              </a:extLst>
            </p:cNvPr>
            <p:cNvSpPr/>
            <p:nvPr/>
          </p:nvSpPr>
          <p:spPr>
            <a:xfrm>
              <a:off x="389565" y="6731309"/>
              <a:ext cx="8229600" cy="37592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922ECF-9AF0-48A1-B4D9-36BCADE163AC}"/>
              </a:ext>
            </a:extLst>
          </p:cNvPr>
          <p:cNvSpPr/>
          <p:nvPr/>
        </p:nvSpPr>
        <p:spPr>
          <a:xfrm>
            <a:off x="6481766" y="1411080"/>
            <a:ext cx="3966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5"/>
              </a:rPr>
              <a:t>Follre.me : https://foller.me/</a:t>
            </a:r>
            <a:endParaRPr lang="en-US" altLang="ko-KR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8E4F3BB-3D14-4FC4-8666-85372400A7D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060258" y="2307431"/>
            <a:ext cx="1366279" cy="785975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020784F-F6E4-4304-8305-0DD163D79E9B}"/>
              </a:ext>
            </a:extLst>
          </p:cNvPr>
          <p:cNvSpPr txBox="1"/>
          <p:nvPr/>
        </p:nvSpPr>
        <p:spPr>
          <a:xfrm>
            <a:off x="6426537" y="2075841"/>
            <a:ext cx="511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검색하기 위한 아이디 입력</a:t>
            </a:r>
            <a:endParaRPr lang="en-US" altLang="ko-KR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4A78FCD-F425-434F-B5B3-531FFF25C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269" y="2537506"/>
            <a:ext cx="2417746" cy="143358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5D9B51-CC8D-4C8E-A17F-B6CBCACB668F}"/>
              </a:ext>
            </a:extLst>
          </p:cNvPr>
          <p:cNvSpPr/>
          <p:nvPr/>
        </p:nvSpPr>
        <p:spPr>
          <a:xfrm>
            <a:off x="7915275" y="3232864"/>
            <a:ext cx="1428750" cy="2247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3EBD1E-E31E-462F-8368-90CA73DACAFF}"/>
              </a:ext>
            </a:extLst>
          </p:cNvPr>
          <p:cNvSpPr txBox="1"/>
          <p:nvPr/>
        </p:nvSpPr>
        <p:spPr>
          <a:xfrm>
            <a:off x="9412015" y="3601755"/>
            <a:ext cx="206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트위터 로그인 시 자신의</a:t>
            </a:r>
            <a:endParaRPr lang="en-US" altLang="ko-KR" sz="1200" dirty="0"/>
          </a:p>
          <a:p>
            <a:r>
              <a:rPr lang="ko-KR" altLang="en-US" sz="1200" dirty="0"/>
              <a:t>프로필에 있는 아이디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6543C9-3D0A-4E15-941D-4F544C864F6C}"/>
              </a:ext>
            </a:extLst>
          </p:cNvPr>
          <p:cNvCxnSpPr>
            <a:cxnSpLocks/>
          </p:cNvCxnSpPr>
          <p:nvPr/>
        </p:nvCxnSpPr>
        <p:spPr>
          <a:xfrm flipV="1">
            <a:off x="5855270" y="4205191"/>
            <a:ext cx="716980" cy="102479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997DC75-18F0-47F2-89C1-30FC0F97DBEC}"/>
              </a:ext>
            </a:extLst>
          </p:cNvPr>
          <p:cNvSpPr txBox="1"/>
          <p:nvPr/>
        </p:nvSpPr>
        <p:spPr>
          <a:xfrm>
            <a:off x="6572250" y="4047569"/>
            <a:ext cx="44358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자신의 기본적인 정보 출력</a:t>
            </a:r>
            <a:endParaRPr lang="en-US" altLang="ko-KR" b="1" dirty="0"/>
          </a:p>
          <a:p>
            <a:r>
              <a:rPr lang="ko-KR" altLang="en-US" dirty="0"/>
              <a:t>정보 </a:t>
            </a:r>
            <a:r>
              <a:rPr lang="en-US" altLang="ko-KR" dirty="0"/>
              <a:t>: </a:t>
            </a:r>
            <a:r>
              <a:rPr lang="ko-KR" altLang="en-US" dirty="0"/>
              <a:t>사용자 이름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언어</a:t>
            </a:r>
            <a:r>
              <a:rPr lang="en-US" altLang="ko-KR" dirty="0"/>
              <a:t>, </a:t>
            </a:r>
            <a:r>
              <a:rPr lang="ko-KR" altLang="en-US" dirty="0"/>
              <a:t>가입날짜</a:t>
            </a:r>
            <a:endParaRPr lang="en-US" altLang="ko-KR" dirty="0"/>
          </a:p>
          <a:p>
            <a:r>
              <a:rPr lang="ko-KR" altLang="en-US" dirty="0"/>
              <a:t>상태 </a:t>
            </a:r>
            <a:r>
              <a:rPr lang="en-US" altLang="ko-KR" dirty="0"/>
              <a:t>: </a:t>
            </a:r>
            <a:r>
              <a:rPr lang="ko-KR" altLang="en-US" dirty="0"/>
              <a:t>트윗 개수</a:t>
            </a:r>
            <a:r>
              <a:rPr lang="en-US" altLang="ko-KR" dirty="0"/>
              <a:t>, </a:t>
            </a:r>
            <a:r>
              <a:rPr lang="ko-KR" altLang="en-US" dirty="0" err="1"/>
              <a:t>팔로잉</a:t>
            </a:r>
            <a:r>
              <a:rPr lang="ko-KR" altLang="en-US" dirty="0"/>
              <a:t> 수</a:t>
            </a:r>
            <a:endParaRPr lang="en-US" altLang="ko-KR" dirty="0"/>
          </a:p>
          <a:p>
            <a:r>
              <a:rPr lang="ko-KR" altLang="en-US" dirty="0"/>
              <a:t>시간 </a:t>
            </a:r>
            <a:r>
              <a:rPr lang="en-US" altLang="ko-KR" dirty="0"/>
              <a:t>: </a:t>
            </a:r>
            <a:r>
              <a:rPr lang="ko-KR" altLang="en-US" dirty="0"/>
              <a:t>사용자가 활동하는 시간대</a:t>
            </a:r>
            <a:endParaRPr lang="en-US" altLang="ko-KR" dirty="0"/>
          </a:p>
          <a:p>
            <a:r>
              <a:rPr lang="ko-KR" altLang="en-US" dirty="0"/>
              <a:t>해시태그를 포함한 언급한 사람들의 정보</a:t>
            </a:r>
            <a:endParaRPr lang="en-US" altLang="ko-KR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94CC01-2480-4441-B0B4-4810CEEBEBAC}"/>
              </a:ext>
            </a:extLst>
          </p:cNvPr>
          <p:cNvSpPr/>
          <p:nvPr/>
        </p:nvSpPr>
        <p:spPr>
          <a:xfrm>
            <a:off x="6257925" y="5650706"/>
            <a:ext cx="5536272" cy="923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사용자의 정보를 수집하여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사용자의 트윗 스타일을 분석하고자 함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58839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Control Group</a:t>
            </a:r>
            <a:endParaRPr lang="en-US" altLang="ko-KR" sz="2800" b="1" dirty="0">
              <a:solidFill>
                <a:sysClr val="windowText" lastClr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AFC7E3-F8AB-4587-86E5-F028DAFB435A}"/>
              </a:ext>
            </a:extLst>
          </p:cNvPr>
          <p:cNvSpPr/>
          <p:nvPr/>
        </p:nvSpPr>
        <p:spPr>
          <a:xfrm>
            <a:off x="5441601" y="1240024"/>
            <a:ext cx="47788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중앙선거관리 위원회 선거통계시스템</a:t>
            </a:r>
            <a:endParaRPr lang="en-US" altLang="ko-KR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3"/>
              </a:rPr>
              <a:t>http://info.nec.go.kr/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388A6E0-6645-4B5B-BA03-1A6CD2DC5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43806"/>
              </p:ext>
            </p:extLst>
          </p:nvPr>
        </p:nvGraphicFramePr>
        <p:xfrm>
          <a:off x="1116807" y="4054263"/>
          <a:ext cx="9958383" cy="206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2626">
                  <a:extLst>
                    <a:ext uri="{9D8B030D-6E8A-4147-A177-3AD203B41FA5}">
                      <a16:colId xmlns:a16="http://schemas.microsoft.com/office/drawing/2014/main" val="2614751471"/>
                    </a:ext>
                  </a:extLst>
                </a:gridCol>
                <a:gridCol w="1395467">
                  <a:extLst>
                    <a:ext uri="{9D8B030D-6E8A-4147-A177-3AD203B41FA5}">
                      <a16:colId xmlns:a16="http://schemas.microsoft.com/office/drawing/2014/main" val="3093028204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2285954466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2133384744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1624340358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3543996412"/>
                    </a:ext>
                  </a:extLst>
                </a:gridCol>
                <a:gridCol w="1428058">
                  <a:extLst>
                    <a:ext uri="{9D8B030D-6E8A-4147-A177-3AD203B41FA5}">
                      <a16:colId xmlns:a16="http://schemas.microsoft.com/office/drawing/2014/main" val="289971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 err="1"/>
                        <a:t>시도명</a:t>
                      </a:r>
                      <a:endParaRPr lang="ko-KR" altLang="en-US" sz="16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선거인수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더불어민주당 문재인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자유한국당 홍준표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국민의당</a:t>
                      </a:r>
                      <a:endParaRPr lang="en-US" altLang="ko-KR" sz="1600" b="1" i="0" dirty="0"/>
                    </a:p>
                    <a:p>
                      <a:pPr algn="ctr" latinLnBrk="1"/>
                      <a:r>
                        <a:rPr lang="ko-KR" altLang="en-US" sz="1600" b="1" i="0" dirty="0"/>
                        <a:t>안철수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 err="1"/>
                        <a:t>바른정당</a:t>
                      </a:r>
                      <a:endParaRPr lang="en-US" altLang="ko-KR" sz="1600" b="1" i="0" dirty="0"/>
                    </a:p>
                    <a:p>
                      <a:pPr algn="ctr" latinLnBrk="1"/>
                      <a:r>
                        <a:rPr lang="ko-KR" altLang="en-US" sz="1600" b="1" i="0" dirty="0"/>
                        <a:t>유승민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/>
                        <a:t>정의당</a:t>
                      </a:r>
                      <a:endParaRPr lang="en-US" altLang="ko-KR" sz="1600" b="1" i="0" dirty="0"/>
                    </a:p>
                    <a:p>
                      <a:pPr algn="ctr" latinLnBrk="1"/>
                      <a:r>
                        <a:rPr lang="ko-KR" altLang="en-US" sz="1600" b="1" i="0" dirty="0"/>
                        <a:t>심상정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5693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dist" latinLnBrk="1"/>
                      <a:r>
                        <a:rPr lang="ko-KR" altLang="en-US" sz="1400" dirty="0"/>
                        <a:t>합계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42,479,710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13,423,800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7,852,849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6,998,342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2,208,771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2,017,458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4375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dist"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(41.08)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(24.03)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(24.03)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solidFill>
                            <a:srgbClr val="FF0000"/>
                          </a:solidFill>
                          <a:effectLst/>
                        </a:rPr>
                        <a:t>(6.76)</a:t>
                      </a:r>
                    </a:p>
                  </a:txBody>
                  <a:tcPr marL="44450" marR="44450" marT="38100" marB="25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solidFill>
                            <a:srgbClr val="FF0000"/>
                          </a:solidFill>
                          <a:effectLst/>
                        </a:rPr>
                        <a:t>(6.17)</a:t>
                      </a:r>
                    </a:p>
                  </a:txBody>
                  <a:tcPr marL="44450" marR="44450" marT="38100" marB="25400" anchor="ctr"/>
                </a:tc>
                <a:extLst>
                  <a:ext uri="{0D108BD9-81ED-4DB2-BD59-A6C34878D82A}">
                    <a16:rowId xmlns:a16="http://schemas.microsoft.com/office/drawing/2014/main" val="229352555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서울특별시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8,382,999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2,781,345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1,365,285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1,492,767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476,973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425,459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011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dist"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(42.34)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(20.78)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(22.72)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(7.26)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(6.47)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964871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117E0ABF-1CEB-4C30-9F70-ED7F342E2C4C}"/>
              </a:ext>
            </a:extLst>
          </p:cNvPr>
          <p:cNvSpPr txBox="1"/>
          <p:nvPr/>
        </p:nvSpPr>
        <p:spPr>
          <a:xfrm>
            <a:off x="5441601" y="2833982"/>
            <a:ext cx="665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19</a:t>
            </a:r>
            <a:r>
              <a:rPr lang="ko-KR" altLang="en-US" sz="2000" b="1" dirty="0"/>
              <a:t>대 대통령 선거 후보자별 득표 현황 데이터 가져오기</a:t>
            </a:r>
            <a:r>
              <a:rPr lang="en-US" altLang="ko-KR" sz="2000" b="1" dirty="0"/>
              <a:t>.</a:t>
            </a:r>
            <a:r>
              <a:rPr lang="ko-KR" altLang="en-US" sz="2000" b="1" dirty="0"/>
              <a:t> </a:t>
            </a:r>
            <a:endParaRPr lang="en-US" altLang="ko-KR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5A380-4EAA-4AED-A7DA-21FF429C5DBD}"/>
              </a:ext>
            </a:extLst>
          </p:cNvPr>
          <p:cNvSpPr txBox="1"/>
          <p:nvPr/>
        </p:nvSpPr>
        <p:spPr>
          <a:xfrm flipH="1">
            <a:off x="2901553" y="3611897"/>
            <a:ext cx="782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15</a:t>
            </a:r>
            <a:r>
              <a:rPr lang="ko-KR" altLang="en-US" b="1" dirty="0"/>
              <a:t>명의 후보자별 전체 득표율과 지역별 득표율을 확인 할 수 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F10F6F-7D18-4C24-A3AA-A00FF961E723}"/>
              </a:ext>
            </a:extLst>
          </p:cNvPr>
          <p:cNvGrpSpPr/>
          <p:nvPr/>
        </p:nvGrpSpPr>
        <p:grpSpPr>
          <a:xfrm>
            <a:off x="194101" y="1338273"/>
            <a:ext cx="5247500" cy="1895819"/>
            <a:chOff x="194101" y="1338273"/>
            <a:chExt cx="5247500" cy="189581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5D3E0E4-8266-454A-B45F-B2542D587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101" y="1338273"/>
              <a:ext cx="5247500" cy="1895819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D553DEC-AA2D-42D2-8CB5-D33B6489D577}"/>
                </a:ext>
              </a:extLst>
            </p:cNvPr>
            <p:cNvSpPr/>
            <p:nvPr/>
          </p:nvSpPr>
          <p:spPr>
            <a:xfrm>
              <a:off x="2871788" y="1621631"/>
              <a:ext cx="1164431" cy="2741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97CEE6F-14AA-468E-BDCF-49DD6E7D498A}"/>
                </a:ext>
              </a:extLst>
            </p:cNvPr>
            <p:cNvSpPr/>
            <p:nvPr/>
          </p:nvSpPr>
          <p:spPr>
            <a:xfrm>
              <a:off x="2731292" y="1959770"/>
              <a:ext cx="340522" cy="106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C089D39-DD82-4A8E-8683-17C55CDEB874}"/>
                </a:ext>
              </a:extLst>
            </p:cNvPr>
            <p:cNvSpPr/>
            <p:nvPr/>
          </p:nvSpPr>
          <p:spPr>
            <a:xfrm>
              <a:off x="1069172" y="2805119"/>
              <a:ext cx="340522" cy="106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D9D72AA-6BC4-4885-90EA-3AC1103458A1}"/>
                </a:ext>
              </a:extLst>
            </p:cNvPr>
            <p:cNvSpPr/>
            <p:nvPr/>
          </p:nvSpPr>
          <p:spPr>
            <a:xfrm>
              <a:off x="1135845" y="3050390"/>
              <a:ext cx="340522" cy="106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1619F56-C0B3-456D-BDF0-5E419D04CAFE}"/>
                </a:ext>
              </a:extLst>
            </p:cNvPr>
            <p:cNvSpPr/>
            <p:nvPr/>
          </p:nvSpPr>
          <p:spPr>
            <a:xfrm>
              <a:off x="2431252" y="3045624"/>
              <a:ext cx="540547" cy="106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EEBE1B2-36F7-454E-8717-992148869EDA}"/>
              </a:ext>
            </a:extLst>
          </p:cNvPr>
          <p:cNvSpPr txBox="1"/>
          <p:nvPr/>
        </p:nvSpPr>
        <p:spPr>
          <a:xfrm flipH="1">
            <a:off x="1091201" y="6339472"/>
            <a:ext cx="1000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득표율을 기반으로 상위 </a:t>
            </a:r>
            <a:r>
              <a:rPr lang="en-US" altLang="ko-KR" b="1" dirty="0"/>
              <a:t>5</a:t>
            </a:r>
            <a:r>
              <a:rPr lang="ko-KR" altLang="en-US" b="1" dirty="0"/>
              <a:t>명 후보에 대한 정보를 시각화를 하여</a:t>
            </a:r>
            <a:r>
              <a:rPr lang="en-US" altLang="ko-KR" b="1" dirty="0"/>
              <a:t>, </a:t>
            </a:r>
            <a:r>
              <a:rPr lang="ko-KR" altLang="en-US" b="1" dirty="0"/>
              <a:t>이를 트윗과 비교를 하고자 함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8216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 Environment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DC654D-43F1-4ACF-B048-C167546D6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177600"/>
              </p:ext>
            </p:extLst>
          </p:nvPr>
        </p:nvGraphicFramePr>
        <p:xfrm>
          <a:off x="349623" y="1563190"/>
          <a:ext cx="11566148" cy="4545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3432">
                  <a:extLst>
                    <a:ext uri="{9D8B030D-6E8A-4147-A177-3AD203B41FA5}">
                      <a16:colId xmlns:a16="http://schemas.microsoft.com/office/drawing/2014/main" val="1270271575"/>
                    </a:ext>
                  </a:extLst>
                </a:gridCol>
                <a:gridCol w="1439465">
                  <a:extLst>
                    <a:ext uri="{9D8B030D-6E8A-4147-A177-3AD203B41FA5}">
                      <a16:colId xmlns:a16="http://schemas.microsoft.com/office/drawing/2014/main" val="3395747507"/>
                    </a:ext>
                  </a:extLst>
                </a:gridCol>
                <a:gridCol w="1339455">
                  <a:extLst>
                    <a:ext uri="{9D8B030D-6E8A-4147-A177-3AD203B41FA5}">
                      <a16:colId xmlns:a16="http://schemas.microsoft.com/office/drawing/2014/main" val="761912996"/>
                    </a:ext>
                  </a:extLst>
                </a:gridCol>
                <a:gridCol w="7543796">
                  <a:extLst>
                    <a:ext uri="{9D8B030D-6E8A-4147-A177-3AD203B41FA5}">
                      <a16:colId xmlns:a16="http://schemas.microsoft.com/office/drawing/2014/main" val="2776275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설치순서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이 </a:t>
                      </a:r>
                      <a:r>
                        <a:rPr lang="ko-KR" altLang="en-US" b="1" dirty="0" err="1"/>
                        <a:t>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버</a:t>
                      </a:r>
                      <a:r>
                        <a:rPr lang="ko-KR" altLang="en-US" b="1" dirty="0"/>
                        <a:t> 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사 용 이 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034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Python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3.6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수집한 데이터를 데이터 베이스에 저장 하며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시각화에 필요한 모듈들을 조합하여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사용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CLI(Command Line Interface)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기반</a:t>
                      </a:r>
                      <a:r>
                        <a:rPr lang="ko-KR" altLang="en-US" sz="1400" dirty="0"/>
                        <a:t>이기때문에 테스트와 구현이 용이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10496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https://www.python.org/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71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MariaDB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10.1.38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수집된 데이터가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정형데이터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여서</a:t>
                      </a:r>
                      <a:r>
                        <a:rPr lang="ko-KR" altLang="en-US" sz="1400" dirty="0"/>
                        <a:t> 대표적인 </a:t>
                      </a:r>
                      <a:r>
                        <a:rPr lang="en-US" altLang="ko-KR" sz="1400" dirty="0"/>
                        <a:t>DBMS</a:t>
                      </a:r>
                      <a:r>
                        <a:rPr lang="ko-KR" altLang="en-US" sz="1400" dirty="0"/>
                        <a:t>로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RDBMS</a:t>
                      </a:r>
                      <a:r>
                        <a:rPr lang="ko-KR" altLang="en-US" sz="1400" dirty="0"/>
                        <a:t>를 선택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RDBMS</a:t>
                      </a:r>
                      <a:r>
                        <a:rPr lang="ko-KR" altLang="en-US" sz="1400" dirty="0"/>
                        <a:t>의 대표적인 소프트웨어에는 </a:t>
                      </a:r>
                      <a:r>
                        <a:rPr lang="en-US" altLang="ko-KR" sz="1400" dirty="0"/>
                        <a:t>Oracle, MySQL, MSSQL</a:t>
                      </a:r>
                      <a:r>
                        <a:rPr lang="ko-KR" altLang="en-US" sz="1400" dirty="0"/>
                        <a:t> 등이 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ko-KR" altLang="en-US" sz="1400" dirty="0"/>
                        <a:t>오라클 소유의 </a:t>
                      </a:r>
                      <a:r>
                        <a:rPr lang="en-US" altLang="ko-KR" sz="1400" dirty="0"/>
                        <a:t>MySQL</a:t>
                      </a:r>
                      <a:r>
                        <a:rPr lang="ko-KR" altLang="en-US" sz="1400" dirty="0"/>
                        <a:t>의 불확실한 라이선스로 인해 </a:t>
                      </a:r>
                      <a:r>
                        <a:rPr lang="en-US" altLang="ko-KR" sz="1400" dirty="0"/>
                        <a:t>MariaDB</a:t>
                      </a:r>
                      <a:r>
                        <a:rPr lang="ko-KR" altLang="en-US" sz="1400" dirty="0"/>
                        <a:t> 선택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397595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https://mariadb.com/kb/ko/mariadb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3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OpenJDK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1.8.0_191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Java </a:t>
                      </a:r>
                      <a:r>
                        <a:rPr lang="ko-KR" altLang="en-US" sz="1400" dirty="0"/>
                        <a:t>애플리케이션을 실행하기 위한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JVM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컴파일을 위한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JDK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필요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하둡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3.2.0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버전 과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스쿱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1.4.7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구동을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위해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JDK 8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선택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86096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https://openjdk.java.net/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10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Eclipse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2019-03(4.11)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IDE(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Integrated Development Environment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로서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무료로 사용할 수 있는 개발 툴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 err="1"/>
                        <a:t>하둡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자바기반 오픈소스 프레임 워크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 구현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8826290"/>
                  </a:ext>
                </a:extLst>
              </a:tr>
              <a:tr h="34939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https://www.eclipse.org/</a:t>
                      </a:r>
                      <a:endParaRPr lang="ko-KR" altLang="en-US" sz="1500" b="0" dirty="0">
                        <a:latin typeface="+mn-lt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686999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Hadoop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3.2.0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대량의 자료를 처리하는 분산 응용 프로그램을 지원하는 자바 소프트웨어 프레임 워크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버전 보다 맵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리듀스의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콜렉터를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기본 구현해주며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성능이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이상 향상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6306"/>
                  </a:ext>
                </a:extLst>
              </a:tr>
              <a:tr h="14325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+mn-lt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https://hadoop.apache.org/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606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Sqoop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1.4.7</a:t>
                      </a:r>
                      <a:endParaRPr lang="ko-KR" alt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Sqoop(SQL-to-Hadoop)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하둡과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RDBMS</a:t>
                      </a:r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 대량의 데이터를 전송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하기 위해 만들어진 툴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5256938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https://sqoop.apache.org/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096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8010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884EF8-13B8-4906-AFA1-F7D11047E8A5}"/>
              </a:ext>
            </a:extLst>
          </p:cNvPr>
          <p:cNvSpPr/>
          <p:nvPr/>
        </p:nvSpPr>
        <p:spPr>
          <a:xfrm>
            <a:off x="349623" y="432111"/>
            <a:ext cx="125506" cy="807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E0AF2E-A9E8-4669-AA0E-A190B65FCAD7}"/>
              </a:ext>
            </a:extLst>
          </p:cNvPr>
          <p:cNvSpPr/>
          <p:nvPr/>
        </p:nvSpPr>
        <p:spPr>
          <a:xfrm>
            <a:off x="475129" y="333862"/>
            <a:ext cx="7028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Program Flowchart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475129" y="916859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380885-940A-4354-AE46-658224F62F3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" y="1338274"/>
            <a:ext cx="7135906" cy="54031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77B11CD-42C6-4E86-946F-7D8EB2022D14}"/>
              </a:ext>
            </a:extLst>
          </p:cNvPr>
          <p:cNvSpPr/>
          <p:nvPr/>
        </p:nvSpPr>
        <p:spPr>
          <a:xfrm>
            <a:off x="7235993" y="1625144"/>
            <a:ext cx="4956007" cy="4057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[1, 2]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수집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TwitterAPI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이용해서 정보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트윗 내용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작성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시간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트윗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해시태그 등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사용자 정보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아이디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닉네임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위치정보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팔로우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수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팔로잉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수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언어 등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)) </a:t>
            </a:r>
            <a:r>
              <a:rPr lang="ko-KR" altLang="en-US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수집</a:t>
            </a:r>
            <a:endParaRPr lang="en-US" altLang="ko-KR" sz="1600" b="1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[3]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ko-KR" sz="1600" kern="1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크롤링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MariaDB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[4]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Sqoop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이용하여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MariaDB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HDFS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[5]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분석 및 처리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HDFS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업로드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Map/Reduce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과정을 통해 정규화하고 결과를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HDFS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</a:t>
            </a:r>
            <a:r>
              <a:rPr lang="ko-KR" altLang="en-US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[6]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Sqoop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이용하여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HDFS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저장된 정규화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MariaDB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[7]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저장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MariaDB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저장된 데이터를</a:t>
            </a:r>
            <a:r>
              <a:rPr lang="en-US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Python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으로 불러온다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endParaRPr lang="ko-KR" altLang="ko-KR" sz="500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7000"/>
              </a:lnSpc>
            </a:pPr>
            <a:r>
              <a:rPr lang="en-US" altLang="ko-KR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[8] 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표현</a:t>
            </a:r>
            <a:r>
              <a:rPr lang="en-US" altLang="ko-KR" sz="1600" b="1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ko-KR" sz="1600" kern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불러온 데이터 시각화</a:t>
            </a:r>
            <a:endParaRPr lang="ko-KR" altLang="ko-KR" b="1" kern="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2C7D7-0764-44C8-98A0-4C62C6CA4089}"/>
              </a:ext>
            </a:extLst>
          </p:cNvPr>
          <p:cNvSpPr txBox="1"/>
          <p:nvPr/>
        </p:nvSpPr>
        <p:spPr>
          <a:xfrm>
            <a:off x="721516" y="3167390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데이터 수집 </a:t>
            </a:r>
            <a:endParaRPr lang="ko-KR" altLang="en-US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4BB87-6DF0-467C-9D58-487CD7A7A5A9}"/>
              </a:ext>
            </a:extLst>
          </p:cNvPr>
          <p:cNvSpPr txBox="1"/>
          <p:nvPr/>
        </p:nvSpPr>
        <p:spPr>
          <a:xfrm>
            <a:off x="938213" y="390906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데이터 저장</a:t>
            </a:r>
            <a:endParaRPr lang="ko-KR" altLang="en-US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07C37-F194-4A03-A77A-9579F3139B53}"/>
              </a:ext>
            </a:extLst>
          </p:cNvPr>
          <p:cNvSpPr txBox="1"/>
          <p:nvPr/>
        </p:nvSpPr>
        <p:spPr>
          <a:xfrm>
            <a:off x="3617262" y="2882982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데이터 저장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7C67D-696F-4C3F-A4F9-0053047612AC}"/>
              </a:ext>
            </a:extLst>
          </p:cNvPr>
          <p:cNvSpPr txBox="1"/>
          <p:nvPr/>
        </p:nvSpPr>
        <p:spPr>
          <a:xfrm>
            <a:off x="3803734" y="384421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데이터 저장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57C8A9-283C-4BB7-BF83-7691ED4732D4}"/>
              </a:ext>
            </a:extLst>
          </p:cNvPr>
          <p:cNvSpPr txBox="1"/>
          <p:nvPr/>
        </p:nvSpPr>
        <p:spPr>
          <a:xfrm>
            <a:off x="5477019" y="2752177"/>
            <a:ext cx="1462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데이터 분석 및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8E1F5-DFDC-46BC-A6D8-1E00A8EF77EC}"/>
              </a:ext>
            </a:extLst>
          </p:cNvPr>
          <p:cNvSpPr txBox="1"/>
          <p:nvPr/>
        </p:nvSpPr>
        <p:spPr>
          <a:xfrm>
            <a:off x="1402521" y="51273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데이터 저장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A0CE11-D75A-4366-B001-663F3DA9E85A}"/>
              </a:ext>
            </a:extLst>
          </p:cNvPr>
          <p:cNvSpPr txBox="1"/>
          <p:nvPr/>
        </p:nvSpPr>
        <p:spPr>
          <a:xfrm>
            <a:off x="100087" y="495442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표현</a:t>
            </a:r>
          </a:p>
        </p:txBody>
      </p:sp>
    </p:spTree>
    <p:extLst>
      <p:ext uri="{BB962C8B-B14F-4D97-AF65-F5344CB8AC3E}">
        <p14:creationId xmlns:p14="http://schemas.microsoft.com/office/powerpoint/2010/main" val="1952262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4382</Words>
  <Application>Microsoft Office PowerPoint</Application>
  <PresentationFormat>와이드스크린</PresentationFormat>
  <Paragraphs>739</Paragraphs>
  <Slides>37</Slides>
  <Notes>35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나눔바른고딕</vt:lpstr>
      <vt:lpstr>맑은 고딕</vt:lpstr>
      <vt:lpstr>조선일보명조</vt:lpstr>
      <vt:lpstr>휴먼명조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 </dc:creator>
  <cp:lastModifiedBy> </cp:lastModifiedBy>
  <cp:revision>296</cp:revision>
  <dcterms:created xsi:type="dcterms:W3CDTF">2019-05-01T02:18:31Z</dcterms:created>
  <dcterms:modified xsi:type="dcterms:W3CDTF">2019-05-12T10:03:21Z</dcterms:modified>
</cp:coreProperties>
</file>